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527" r:id="rId2"/>
    <p:sldId id="535" r:id="rId3"/>
    <p:sldId id="536" r:id="rId4"/>
    <p:sldId id="506" r:id="rId5"/>
    <p:sldId id="507" r:id="rId6"/>
    <p:sldId id="508" r:id="rId7"/>
    <p:sldId id="510" r:id="rId8"/>
    <p:sldId id="511" r:id="rId9"/>
    <p:sldId id="512" r:id="rId10"/>
    <p:sldId id="513" r:id="rId11"/>
    <p:sldId id="514" r:id="rId12"/>
    <p:sldId id="521" r:id="rId13"/>
    <p:sldId id="522" r:id="rId14"/>
    <p:sldId id="523" r:id="rId15"/>
    <p:sldId id="524" r:id="rId16"/>
    <p:sldId id="525" r:id="rId17"/>
    <p:sldId id="537" r:id="rId18"/>
    <p:sldId id="515" r:id="rId19"/>
    <p:sldId id="530" r:id="rId20"/>
    <p:sldId id="531" r:id="rId21"/>
    <p:sldId id="532" r:id="rId22"/>
    <p:sldId id="533" r:id="rId23"/>
    <p:sldId id="534" r:id="rId24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C5300"/>
    <a:srgbClr val="FF6600"/>
    <a:srgbClr val="FF9900"/>
    <a:srgbClr val="FFB953"/>
    <a:srgbClr val="0099FF"/>
    <a:srgbClr val="008000"/>
    <a:srgbClr val="669900"/>
    <a:srgbClr val="009900"/>
    <a:srgbClr val="FF65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54" autoAdjust="0"/>
    <p:restoredTop sz="85349" autoAdjust="0"/>
  </p:normalViewPr>
  <p:slideViewPr>
    <p:cSldViewPr>
      <p:cViewPr varScale="1">
        <p:scale>
          <a:sx n="78" d="100"/>
          <a:sy n="78" d="100"/>
        </p:scale>
        <p:origin x="1860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43" d="100"/>
          <a:sy n="43" d="100"/>
        </p:scale>
        <p:origin x="-1422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19.xml"/><Relationship Id="rId2" Type="http://schemas.openxmlformats.org/officeDocument/2006/relationships/slide" Target="slides/slide13.xml"/><Relationship Id="rId1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 sz="1200"/>
            </a:lvl1pPr>
          </a:lstStyle>
          <a:p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defRPr sz="1200"/>
            </a:lvl1pPr>
          </a:lstStyle>
          <a:p>
            <a:fld id="{F3AC78F2-2CF0-49FB-8EAF-9EDAFB12D1F1}" type="datetimeFigureOut">
              <a:rPr lang="en-US" altLang="en-US"/>
              <a:t>10/24/2022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eaLnBrk="0" hangingPunct="0">
              <a:defRPr sz="1200"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0" hangingPunct="0">
              <a:defRPr sz="1200"/>
            </a:lvl1pPr>
          </a:lstStyle>
          <a:p>
            <a:fld id="{82C61647-4118-473D-A323-03AB1843576F}" type="slidenum">
              <a:rPr lang="en-US" altLang="en-US"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45755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 sz="1200"/>
            </a:lvl1pPr>
          </a:lstStyle>
          <a:p>
            <a:endParaRPr lang="en-US" alt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defRPr sz="1200"/>
            </a:lvl1pPr>
          </a:lstStyle>
          <a:p>
            <a:endParaRPr lang="en-US" altLang="en-US"/>
          </a:p>
        </p:txBody>
      </p:sp>
      <p:sp>
        <p:nvSpPr>
          <p:cNvPr id="931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0" hangingPunct="0">
              <a:defRPr sz="1200"/>
            </a:lvl1pPr>
          </a:lstStyle>
          <a:p>
            <a:endParaRPr lang="en-US" alt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0" hangingPunct="0">
              <a:defRPr sz="1200"/>
            </a:lvl1pPr>
          </a:lstStyle>
          <a:p>
            <a:fld id="{EA2B5312-72DD-4CC9-9EC9-6C4F4C11EB14}" type="slidenum">
              <a:rPr lang="pt-BR" altLang="en-US"/>
              <a:t>‹#›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1073088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356ae5156f_5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356ae5156f_5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2168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pt-BR" altLang="en-US"/>
              <a:t>Ex.: Tianhe-2 ou “Via Láctea-2” (China) </a:t>
            </a:r>
          </a:p>
          <a:p>
            <a:pPr eaLnBrk="1" hangingPunct="1">
              <a:spcBef>
                <a:spcPct val="0"/>
              </a:spcBef>
            </a:pPr>
            <a:r>
              <a:rPr lang="pt-BR" altLang="en-US"/>
              <a:t>3.120.000 núcleos de computação: </a:t>
            </a:r>
            <a:r>
              <a:rPr lang="pt-BR" altLang="en-US" b="1"/>
              <a:t>33.86 petaflop/s</a:t>
            </a:r>
            <a:r>
              <a:rPr lang="pt-BR" altLang="en-US"/>
              <a:t>, ~18 MW</a:t>
            </a:r>
          </a:p>
          <a:p>
            <a:pPr eaLnBrk="1" hangingPunct="1">
              <a:spcBef>
                <a:spcPct val="0"/>
              </a:spcBef>
            </a:pPr>
            <a:endParaRPr lang="en-US" altLang="en-US"/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FLOP:  FLoating-point Operations Per Second </a:t>
            </a:r>
            <a:r>
              <a:rPr lang="pt-BR" altLang="en-US"/>
              <a:t> (operações de ponto flutuante por segundo)</a:t>
            </a:r>
            <a:endParaRPr lang="en-US" altLang="en-US"/>
          </a:p>
        </p:txBody>
      </p:sp>
      <p:sp>
        <p:nvSpPr>
          <p:cNvPr id="113668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2B2209F6-5A81-43A7-8177-91FFDD35A50F}" type="slidenum">
              <a:rPr lang="pt-BR" altLang="en-US" sz="1200"/>
              <a:pPr/>
              <a:t>16</a:t>
            </a:fld>
            <a:endParaRPr lang="pt-BR" altLang="en-US" sz="1200"/>
          </a:p>
        </p:txBody>
      </p:sp>
    </p:spTree>
    <p:extLst>
      <p:ext uri="{BB962C8B-B14F-4D97-AF65-F5344CB8AC3E}">
        <p14:creationId xmlns:p14="http://schemas.microsoft.com/office/powerpoint/2010/main" val="31687830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356ae5156f_5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356ae5156f_5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86439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en-US" noProof="1"/>
          </a:p>
        </p:txBody>
      </p:sp>
    </p:spTree>
    <p:extLst>
      <p:ext uri="{BB962C8B-B14F-4D97-AF65-F5344CB8AC3E}">
        <p14:creationId xmlns:p14="http://schemas.microsoft.com/office/powerpoint/2010/main" val="4286151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4113" y="701675"/>
            <a:ext cx="4586287" cy="3440113"/>
          </a:xfrm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9800" y="4351338"/>
            <a:ext cx="5014913" cy="41417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0848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en-US" noProof="1"/>
          </a:p>
        </p:txBody>
      </p:sp>
    </p:spTree>
    <p:extLst>
      <p:ext uri="{BB962C8B-B14F-4D97-AF65-F5344CB8AC3E}">
        <p14:creationId xmlns:p14="http://schemas.microsoft.com/office/powerpoint/2010/main" val="1812988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en-US" noProof="1"/>
          </a:p>
        </p:txBody>
      </p:sp>
    </p:spTree>
    <p:extLst>
      <p:ext uri="{BB962C8B-B14F-4D97-AF65-F5344CB8AC3E}">
        <p14:creationId xmlns:p14="http://schemas.microsoft.com/office/powerpoint/2010/main" val="4257601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en-US" noProof="1"/>
          </a:p>
        </p:txBody>
      </p:sp>
    </p:spTree>
    <p:extLst>
      <p:ext uri="{BB962C8B-B14F-4D97-AF65-F5344CB8AC3E}">
        <p14:creationId xmlns:p14="http://schemas.microsoft.com/office/powerpoint/2010/main" val="4149161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en-US" noProof="1"/>
          </a:p>
        </p:txBody>
      </p:sp>
    </p:spTree>
    <p:extLst>
      <p:ext uri="{BB962C8B-B14F-4D97-AF65-F5344CB8AC3E}">
        <p14:creationId xmlns:p14="http://schemas.microsoft.com/office/powerpoint/2010/main" val="2093999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en-US" noProof="1"/>
          </a:p>
        </p:txBody>
      </p:sp>
    </p:spTree>
    <p:extLst>
      <p:ext uri="{BB962C8B-B14F-4D97-AF65-F5344CB8AC3E}">
        <p14:creationId xmlns:p14="http://schemas.microsoft.com/office/powerpoint/2010/main" val="3029597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en-US" noProof="1"/>
          </a:p>
        </p:txBody>
      </p:sp>
    </p:spTree>
    <p:extLst>
      <p:ext uri="{BB962C8B-B14F-4D97-AF65-F5344CB8AC3E}">
        <p14:creationId xmlns:p14="http://schemas.microsoft.com/office/powerpoint/2010/main" val="4175939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en-US" noProof="1"/>
          </a:p>
        </p:txBody>
      </p:sp>
    </p:spTree>
    <p:extLst>
      <p:ext uri="{BB962C8B-B14F-4D97-AF65-F5344CB8AC3E}">
        <p14:creationId xmlns:p14="http://schemas.microsoft.com/office/powerpoint/2010/main" val="4091131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9"/>
          <p:cNvSpPr>
            <a:spLocks noChangeShapeType="1"/>
          </p:cNvSpPr>
          <p:nvPr/>
        </p:nvSpPr>
        <p:spPr bwMode="auto">
          <a:xfrm>
            <a:off x="0" y="64008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938" y="6445250"/>
            <a:ext cx="1008062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7" name="Rectangle 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000099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A4656E55-D2D4-4665-9E0E-E540218A9C89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769CADE-7024-425E-AD8D-B72F6E5EED10}" type="datetimeFigureOut">
              <a:rPr lang="en-US" altLang="en-US"/>
              <a:t>10/24/2022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D54E8F-D403-45F5-944F-32556B58A6FB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27058F8-5230-4B28-88F0-FEB6B3EE2F96}" type="datetimeFigureOut">
              <a:rPr lang="en-US" altLang="en-US"/>
              <a:t>10/24/2022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29FFC7-9735-4D2F-8ABE-A9F57F794BCD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/>
        </p:nvSpPr>
        <p:spPr>
          <a:xfrm>
            <a:off x="332850" y="913710"/>
            <a:ext cx="1307400" cy="1021680"/>
          </a:xfrm>
          <a:prstGeom prst="rect">
            <a:avLst/>
          </a:prstGeom>
          <a:solidFill>
            <a:srgbClr val="E7EF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🤖 📰</a:t>
            </a:r>
            <a:endParaRPr sz="3800"/>
          </a:p>
        </p:txBody>
      </p:sp>
      <p:sp>
        <p:nvSpPr>
          <p:cNvPr id="11" name="Google Shape;11;p2"/>
          <p:cNvSpPr/>
          <p:nvPr/>
        </p:nvSpPr>
        <p:spPr>
          <a:xfrm>
            <a:off x="365750" y="-168180"/>
            <a:ext cx="1805700" cy="7119720"/>
          </a:xfrm>
          <a:prstGeom prst="rect">
            <a:avLst/>
          </a:prstGeom>
          <a:solidFill>
            <a:srgbClr val="50E3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>
            <a:off x="-72200" y="1479510"/>
            <a:ext cx="9300300" cy="2572560"/>
          </a:xfrm>
          <a:prstGeom prst="rect">
            <a:avLst/>
          </a:prstGeom>
          <a:solidFill>
            <a:srgbClr val="0070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 txBox="1"/>
          <p:nvPr/>
        </p:nvSpPr>
        <p:spPr>
          <a:xfrm>
            <a:off x="314750" y="2559180"/>
            <a:ext cx="1602900" cy="146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F6FFFD"/>
                </a:solidFill>
                <a:latin typeface="Ubuntu"/>
                <a:ea typeface="Ubuntu"/>
                <a:cs typeface="Ubuntu"/>
                <a:sym typeface="Ubuntu"/>
              </a:rPr>
              <a:t>CTEDS</a:t>
            </a:r>
            <a:endParaRPr sz="1000" b="1">
              <a:solidFill>
                <a:srgbClr val="F6FFFD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ABECE7"/>
                </a:solidFill>
                <a:latin typeface="Ubuntu"/>
                <a:ea typeface="Ubuntu"/>
                <a:cs typeface="Ubuntu"/>
                <a:sym typeface="Ubuntu"/>
              </a:rPr>
              <a:t>Capacitação Tecnológica em Engenharia</a:t>
            </a:r>
            <a:br>
              <a:rPr lang="en" sz="900" b="1">
                <a:solidFill>
                  <a:srgbClr val="ABECE7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n" sz="900" b="1">
                <a:solidFill>
                  <a:srgbClr val="ABECE7"/>
                </a:solidFill>
                <a:latin typeface="Ubuntu"/>
                <a:ea typeface="Ubuntu"/>
                <a:cs typeface="Ubuntu"/>
                <a:sym typeface="Ubuntu"/>
              </a:rPr>
              <a:t>e Desenvolvimento de Software</a:t>
            </a:r>
            <a:endParaRPr sz="900" b="1">
              <a:solidFill>
                <a:srgbClr val="ABECE7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132725" y="524100"/>
            <a:ext cx="1805700" cy="2035080"/>
          </a:xfrm>
          <a:prstGeom prst="rect">
            <a:avLst/>
          </a:prstGeom>
          <a:solidFill>
            <a:srgbClr val="1F38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674" y="810376"/>
            <a:ext cx="1945802" cy="153850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2450850" y="2914770"/>
            <a:ext cx="6624000" cy="9601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>
                <a:solidFill>
                  <a:srgbClr val="ABECE7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2450850" y="1698690"/>
            <a:ext cx="6624000" cy="12160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2700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 idx="2"/>
          </p:nvPr>
        </p:nvSpPr>
        <p:spPr>
          <a:xfrm>
            <a:off x="2297850" y="4733610"/>
            <a:ext cx="1837800" cy="10216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rgbClr val="000000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title" idx="3"/>
          </p:nvPr>
        </p:nvSpPr>
        <p:spPr>
          <a:xfrm>
            <a:off x="4135650" y="4733610"/>
            <a:ext cx="2446800" cy="10216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4"/>
          </p:nvPr>
        </p:nvSpPr>
        <p:spPr>
          <a:xfrm>
            <a:off x="6257925" y="6207840"/>
            <a:ext cx="2671800" cy="388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title" idx="5"/>
          </p:nvPr>
        </p:nvSpPr>
        <p:spPr>
          <a:xfrm>
            <a:off x="6582425" y="4733610"/>
            <a:ext cx="2347200" cy="10216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 b="0" i="1">
                <a:solidFill>
                  <a:schemeClr val="hlink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78995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5D9CCF-3075-4CD4-9E4B-719B54068808}" type="datetimeFigureOut">
              <a:rPr lang="en-US" altLang="en-US"/>
              <a:t>10/24/2022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0B17E0-FEA3-4BC7-952E-F55A7EBF6CCD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EA76E83-ED9F-468B-B91E-E95AE4FD2FB0}" type="datetimeFigureOut">
              <a:rPr lang="en-US" altLang="en-US"/>
              <a:t>10/24/2022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EC101B-EFDA-47E3-BFFD-4CA7212F59B3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24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5855C61-79A4-4E36-A254-8092A3A8E009}" type="datetimeFigureOut">
              <a:rPr lang="en-US" altLang="en-US"/>
              <a:t>10/24/2022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6487FB-A2D4-492E-B735-2C98377F7897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8E17F50-84F5-4471-8A04-FE2145D512FA}" type="datetimeFigureOut">
              <a:rPr lang="en-US" altLang="en-US"/>
              <a:t>10/24/2022</a:t>
            </a:fld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AC58B2-8F70-4ADF-98B9-5C96D2BB3BA3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D5B1AA4-E162-481A-A3BF-7A74066A5A55}" type="datetimeFigureOut">
              <a:rPr lang="en-US" altLang="en-US"/>
              <a:t>10/24/2022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7BEBCD-D4CC-4542-BE45-4B061D6F512F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A31DFD-427E-40FF-A439-5675E097BAF5}" type="datetimeFigureOut">
              <a:rPr lang="en-US" altLang="en-US"/>
              <a:t>10/24/2022</a:t>
            </a:fld>
            <a:endParaRPr lang="en-US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CD5F30-267B-493C-8F07-12EC44BC0C6A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92BB63B-65F3-4AE7-96F0-0ACF2143CF0E}" type="datetimeFigureOut">
              <a:rPr lang="en-US" altLang="en-US"/>
              <a:t>10/24/2022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6FCA66-310A-4DF5-8E46-3B70F10F92BF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546228F-1CE8-4A7F-926A-969A352F77DC}" type="datetimeFigureOut">
              <a:rPr lang="en-US" altLang="en-US"/>
              <a:t>10/24/2022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0F076C-3A8F-49D8-AD25-0F1E758C7ECC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en-US"/>
              <a:t>Clique para editar o estilo do título mestre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5240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/>
              <a:t>Clique para editar os estilos do texto mestre</a:t>
            </a:r>
          </a:p>
          <a:p>
            <a:pPr lvl="1"/>
            <a:r>
              <a:rPr lang="en-US" altLang="en-US"/>
              <a:t>Segundo nível</a:t>
            </a:r>
          </a:p>
          <a:p>
            <a:pPr lvl="2"/>
            <a:r>
              <a:rPr lang="en-US" altLang="en-US"/>
              <a:t>Terceiro nível</a:t>
            </a:r>
          </a:p>
          <a:p>
            <a:pPr lvl="3"/>
            <a:r>
              <a:rPr lang="en-US" altLang="en-US"/>
              <a:t>Quarto nível</a:t>
            </a:r>
          </a:p>
          <a:p>
            <a:pPr lvl="4"/>
            <a:r>
              <a:rPr lang="en-US" altLang="en-US"/>
              <a:t>Quinto nível</a:t>
            </a:r>
          </a:p>
        </p:txBody>
      </p:sp>
      <p:sp>
        <p:nvSpPr>
          <p:cNvPr id="7680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5791200"/>
            <a:ext cx="1905000" cy="381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 sz="1200">
                <a:latin typeface="Arial" panose="020B0604020202020204" pitchFamily="34" charset="0"/>
              </a:defRPr>
            </a:lvl1pPr>
          </a:lstStyle>
          <a:p>
            <a:fld id="{6A76A10D-641D-4DA9-8A31-AF40F3FE8226}" type="datetimeFigureOut">
              <a:rPr lang="en-US" altLang="en-US"/>
              <a:t>10/24/2022</a:t>
            </a:fld>
            <a:endParaRPr lang="en-US" altLang="en-US"/>
          </a:p>
        </p:txBody>
      </p:sp>
      <p:sp>
        <p:nvSpPr>
          <p:cNvPr id="7680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5791200"/>
            <a:ext cx="2895600" cy="381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0" hangingPunct="0">
              <a:defRPr sz="1200">
                <a:latin typeface="Arial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7680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5791200"/>
            <a:ext cx="1905000" cy="381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defRPr sz="1200">
                <a:latin typeface="Arial" panose="020B0604020202020204" pitchFamily="34" charset="0"/>
              </a:defRPr>
            </a:lvl1pPr>
          </a:lstStyle>
          <a:p>
            <a:fld id="{42D97433-8B8B-4CDF-8477-5769D47E2CC4}" type="slidenum">
              <a:rPr lang="en-US" altLang="en-US"/>
              <a:t>‹#›</a:t>
            </a:fld>
            <a:endParaRPr lang="en-US" altLang="en-US"/>
          </a:p>
        </p:txBody>
      </p:sp>
      <p:pic>
        <p:nvPicPr>
          <p:cNvPr id="1032" name="Picture 1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416" y="6557246"/>
            <a:ext cx="827584" cy="338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Line 9"/>
          <p:cNvSpPr>
            <a:spLocks noChangeShapeType="1"/>
          </p:cNvSpPr>
          <p:nvPr userDrawn="1"/>
        </p:nvSpPr>
        <p:spPr bwMode="auto">
          <a:xfrm>
            <a:off x="0" y="6529536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accent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accent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accent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accent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accent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marL="342900" indent="-342900" algn="just" rtl="0" eaLnBrk="0" fontAlgn="base" hangingPunct="0">
        <a:spcBef>
          <a:spcPct val="30000"/>
        </a:spcBef>
        <a:spcAft>
          <a:spcPct val="0"/>
        </a:spcAft>
        <a:buChar char="•"/>
        <a:defRPr sz="2800">
          <a:solidFill>
            <a:srgbClr val="000099"/>
          </a:solidFill>
          <a:latin typeface="+mn-lt"/>
          <a:ea typeface="+mn-ea"/>
          <a:cs typeface="+mn-cs"/>
        </a:defRPr>
      </a:lvl1pPr>
      <a:lvl2pPr marL="742950" indent="-285750" algn="just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000099"/>
          </a:solidFill>
          <a:latin typeface="+mn-lt"/>
        </a:defRPr>
      </a:lvl2pPr>
      <a:lvl3pPr marL="1143000" indent="-228600" algn="just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rgbClr val="000099"/>
          </a:solidFill>
          <a:latin typeface="+mn-lt"/>
        </a:defRPr>
      </a:lvl3pPr>
      <a:lvl4pPr marL="1600200" indent="-228600" algn="just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rgbClr val="000099"/>
          </a:solidFill>
          <a:latin typeface="+mn-lt"/>
        </a:defRPr>
      </a:lvl4pPr>
      <a:lvl5pPr marL="2057400" indent="-228600" algn="just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rgbClr val="000099"/>
          </a:solidFill>
          <a:latin typeface="+mn-lt"/>
        </a:defRPr>
      </a:lvl5pPr>
      <a:lvl6pPr marL="2514600" indent="-228600" algn="just" rtl="0" fontAlgn="base">
        <a:spcBef>
          <a:spcPct val="20000"/>
        </a:spcBef>
        <a:spcAft>
          <a:spcPct val="0"/>
        </a:spcAft>
        <a:buChar char="»"/>
        <a:defRPr sz="1600">
          <a:solidFill>
            <a:srgbClr val="000099"/>
          </a:solidFill>
          <a:latin typeface="+mn-lt"/>
        </a:defRPr>
      </a:lvl6pPr>
      <a:lvl7pPr marL="2971800" indent="-228600" algn="just" rtl="0" fontAlgn="base">
        <a:spcBef>
          <a:spcPct val="20000"/>
        </a:spcBef>
        <a:spcAft>
          <a:spcPct val="0"/>
        </a:spcAft>
        <a:buChar char="»"/>
        <a:defRPr sz="1600">
          <a:solidFill>
            <a:srgbClr val="000099"/>
          </a:solidFill>
          <a:latin typeface="+mn-lt"/>
        </a:defRPr>
      </a:lvl7pPr>
      <a:lvl8pPr marL="3429000" indent="-228600" algn="just" rtl="0" fontAlgn="base">
        <a:spcBef>
          <a:spcPct val="20000"/>
        </a:spcBef>
        <a:spcAft>
          <a:spcPct val="0"/>
        </a:spcAft>
        <a:buChar char="»"/>
        <a:defRPr sz="1600">
          <a:solidFill>
            <a:srgbClr val="000099"/>
          </a:solidFill>
          <a:latin typeface="+mn-lt"/>
        </a:defRPr>
      </a:lvl8pPr>
      <a:lvl9pPr marL="3886200" indent="-228600" algn="just" rtl="0" fontAlgn="base">
        <a:spcBef>
          <a:spcPct val="20000"/>
        </a:spcBef>
        <a:spcAft>
          <a:spcPct val="0"/>
        </a:spcAft>
        <a:buChar char="»"/>
        <a:defRPr sz="1600">
          <a:solidFill>
            <a:srgbClr val="000099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JrVS7YsGw8w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>
            <a:spLocks noGrp="1"/>
          </p:cNvSpPr>
          <p:nvPr>
            <p:ph type="subTitle" idx="1"/>
          </p:nvPr>
        </p:nvSpPr>
        <p:spPr>
          <a:xfrm>
            <a:off x="2450850" y="3000475"/>
            <a:ext cx="6624000" cy="8001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ctr" anchorCtr="0" compatLnSpc="1">
            <a:normAutofit/>
          </a:bodyPr>
          <a:lstStyle/>
          <a:p>
            <a:pPr marL="0" indent="0"/>
            <a:r>
              <a:rPr lang="pt-BR" altLang="en-US" b="1" dirty="0"/>
              <a:t>Fundamentos de Segurança</a:t>
            </a:r>
          </a:p>
        </p:txBody>
      </p:sp>
      <p:sp>
        <p:nvSpPr>
          <p:cNvPr id="128" name="Google Shape;128;p17"/>
          <p:cNvSpPr txBox="1">
            <a:spLocks noGrp="1"/>
          </p:cNvSpPr>
          <p:nvPr>
            <p:ph type="ctrTitle"/>
          </p:nvPr>
        </p:nvSpPr>
        <p:spPr>
          <a:xfrm>
            <a:off x="2450850" y="1987075"/>
            <a:ext cx="6624000" cy="10134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ctr" anchorCtr="0" compatLnSpc="1">
            <a:normAutofit/>
          </a:bodyPr>
          <a:lstStyle/>
          <a:p>
            <a:r>
              <a:rPr lang="en" dirty="0">
                <a:solidFill>
                  <a:schemeClr val="lt1"/>
                </a:solidFill>
              </a:rPr>
              <a:t>Programação Segura</a:t>
            </a:r>
            <a:endParaRPr dirty="0"/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 idx="2"/>
          </p:nvPr>
        </p:nvSpPr>
        <p:spPr>
          <a:xfrm>
            <a:off x="2297850" y="4516175"/>
            <a:ext cx="1837800" cy="8514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noAutofit/>
          </a:bodyPr>
          <a:lstStyle/>
          <a:p>
            <a:r>
              <a:rPr lang="en" dirty="0"/>
              <a:t>Docente:</a:t>
            </a:r>
            <a:endParaRPr dirty="0"/>
          </a:p>
        </p:txBody>
      </p:sp>
      <p:sp>
        <p:nvSpPr>
          <p:cNvPr id="130" name="Google Shape;130;p17"/>
          <p:cNvSpPr txBox="1">
            <a:spLocks noGrp="1"/>
          </p:cNvSpPr>
          <p:nvPr>
            <p:ph type="title" idx="3"/>
          </p:nvPr>
        </p:nvSpPr>
        <p:spPr>
          <a:xfrm>
            <a:off x="4135650" y="4516175"/>
            <a:ext cx="2446800" cy="8514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noAutofit/>
          </a:bodyPr>
          <a:lstStyle/>
          <a:p>
            <a:r>
              <a:rPr lang="en" dirty="0"/>
              <a:t>Eduardo Lopes Cominetti [Poli/USP]</a:t>
            </a:r>
            <a:endParaRPr dirty="0"/>
          </a:p>
        </p:txBody>
      </p:sp>
      <p:sp>
        <p:nvSpPr>
          <p:cNvPr id="131" name="Google Shape;131;p17"/>
          <p:cNvSpPr txBox="1">
            <a:spLocks noGrp="1"/>
          </p:cNvSpPr>
          <p:nvPr>
            <p:ph type="subTitle" idx="4"/>
          </p:nvPr>
        </p:nvSpPr>
        <p:spPr>
          <a:xfrm>
            <a:off x="6257925" y="5744700"/>
            <a:ext cx="2671800" cy="3237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>
                <a:solidFill>
                  <a:schemeClr val="dk1"/>
                </a:solidFill>
              </a:rPr>
              <a:t>Ago/2022</a:t>
            </a:r>
          </a:p>
          <a:p>
            <a:pPr>
              <a:buClr>
                <a:schemeClr val="dk1"/>
              </a:buClr>
              <a:buSzPts val="1100"/>
            </a:pPr>
            <a:r>
              <a:rPr lang="en" dirty="0">
                <a:solidFill>
                  <a:schemeClr val="dk1"/>
                </a:solidFill>
              </a:rPr>
              <a:t>Rev. Out/2022</a:t>
            </a:r>
          </a:p>
        </p:txBody>
      </p:sp>
      <p:sp>
        <p:nvSpPr>
          <p:cNvPr id="132" name="Google Shape;132;p17"/>
          <p:cNvSpPr txBox="1">
            <a:spLocks noGrp="1"/>
          </p:cNvSpPr>
          <p:nvPr>
            <p:ph type="title" idx="5"/>
          </p:nvPr>
        </p:nvSpPr>
        <p:spPr>
          <a:xfrm>
            <a:off x="6582425" y="4516175"/>
            <a:ext cx="2347200" cy="8514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noAutofit/>
          </a:bodyPr>
          <a:lstStyle/>
          <a:p>
            <a:r>
              <a:rPr lang="en" dirty="0"/>
              <a:t>ecominetti@larc.usp.br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6579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58" name="Object 3"/>
          <p:cNvGraphicFramePr>
            <a:graphicFrameLocks noChangeAspect="1"/>
          </p:cNvGraphicFramePr>
          <p:nvPr/>
        </p:nvGraphicFramePr>
        <p:xfrm>
          <a:off x="5351463" y="5589588"/>
          <a:ext cx="420687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762106" imgH="1438095" progId="Paint.Picture">
                  <p:embed/>
                </p:oleObj>
              </mc:Choice>
              <mc:Fallback>
                <p:oleObj name="Bitmap Image" r:id="rId3" imgW="762106" imgH="1438095" progId="Paint.Picture">
                  <p:embed/>
                  <p:pic>
                    <p:nvPicPr>
                      <p:cNvPr id="1945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1463" y="5589588"/>
                        <a:ext cx="420687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BE7D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9" name="Object 4"/>
          <p:cNvGraphicFramePr>
            <a:graphicFrameLocks noChangeAspect="1"/>
          </p:cNvGraphicFramePr>
          <p:nvPr/>
        </p:nvGraphicFramePr>
        <p:xfrm>
          <a:off x="3684588" y="5588000"/>
          <a:ext cx="4191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762106" imgH="1438095" progId="Paint.Picture">
                  <p:embed/>
                </p:oleObj>
              </mc:Choice>
              <mc:Fallback>
                <p:oleObj name="Bitmap Image" r:id="rId5" imgW="762106" imgH="1438095" progId="Paint.Picture">
                  <p:embed/>
                  <p:pic>
                    <p:nvPicPr>
                      <p:cNvPr id="1945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clrChange>
                          <a:clrFrom>
                            <a:srgbClr val="FEFEFE"/>
                          </a:clrFrom>
                          <a:clrTo>
                            <a:srgbClr val="FEFEFE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4588" y="5588000"/>
                        <a:ext cx="419100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BE7D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460" name="Picture 7" descr="ink-stamp-pad-stamper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388" y="5948363"/>
            <a:ext cx="422275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8" descr="ink-stamp-pad-stamper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963" y="5935663"/>
            <a:ext cx="423862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0" y="5843588"/>
            <a:ext cx="503238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3" name="Rectangle 10"/>
          <p:cNvSpPr>
            <a:spLocks noChangeArrowheads="1"/>
          </p:cNvSpPr>
          <p:nvPr/>
        </p:nvSpPr>
        <p:spPr bwMode="auto">
          <a:xfrm>
            <a:off x="4321175" y="5805488"/>
            <a:ext cx="803275" cy="482600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 algn="just">
              <a:spcBef>
                <a:spcPct val="30000"/>
              </a:spcBef>
              <a:buChar char="•"/>
              <a:defRPr sz="2800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400">
                <a:solidFill>
                  <a:srgbClr val="000099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rgbClr val="000099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rgbClr val="000099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rgbClr val="000099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99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99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99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99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464" name="Text Box 14"/>
          <p:cNvSpPr txBox="1">
            <a:spLocks noChangeArrowheads="1"/>
          </p:cNvSpPr>
          <p:nvPr/>
        </p:nvSpPr>
        <p:spPr bwMode="auto">
          <a:xfrm>
            <a:off x="5473700" y="5411788"/>
            <a:ext cx="3079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just">
              <a:spcBef>
                <a:spcPct val="30000"/>
              </a:spcBef>
              <a:buChar char="•"/>
              <a:defRPr sz="2800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400">
                <a:solidFill>
                  <a:srgbClr val="000099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rgbClr val="000099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rgbClr val="000099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rgbClr val="000099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99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99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99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99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20000"/>
              </a:spcBef>
              <a:buFontTx/>
              <a:buNone/>
            </a:pPr>
            <a:r>
              <a:rPr lang="en-US" altLang="en-US" sz="2000" b="1">
                <a:solidFill>
                  <a:schemeClr val="tx1"/>
                </a:solidFill>
                <a:latin typeface="Times New Roman" panose="02020603050405020304" pitchFamily="18" charset="0"/>
              </a:rPr>
              <a:t>?</a:t>
            </a:r>
          </a:p>
        </p:txBody>
      </p:sp>
      <p:sp>
        <p:nvSpPr>
          <p:cNvPr id="19465" name="Text Box 15"/>
          <p:cNvSpPr txBox="1">
            <a:spLocks noChangeArrowheads="1"/>
          </p:cNvSpPr>
          <p:nvPr/>
        </p:nvSpPr>
        <p:spPr bwMode="auto">
          <a:xfrm>
            <a:off x="3635375" y="5438775"/>
            <a:ext cx="3079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algn="just">
              <a:spcBef>
                <a:spcPct val="30000"/>
              </a:spcBef>
              <a:buChar char="•"/>
              <a:defRPr sz="2800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400">
                <a:solidFill>
                  <a:srgbClr val="000099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rgbClr val="000099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rgbClr val="000099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rgbClr val="000099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99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99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99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99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20000"/>
              </a:spcBef>
              <a:buFontTx/>
              <a:buNone/>
            </a:pPr>
            <a:r>
              <a:rPr lang="en-US" altLang="en-US" sz="2000" b="1">
                <a:solidFill>
                  <a:schemeClr val="tx1"/>
                </a:solidFill>
                <a:latin typeface="Times New Roman" panose="02020603050405020304" pitchFamily="18" charset="0"/>
              </a:rPr>
              <a:t>?</a:t>
            </a:r>
          </a:p>
        </p:txBody>
      </p:sp>
      <p:sp>
        <p:nvSpPr>
          <p:cNvPr id="19466" name="Rectangle 1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en-US" sz="3600"/>
              <a:t>Autenticidade vs. Irretratabilidade</a:t>
            </a:r>
          </a:p>
        </p:txBody>
      </p:sp>
      <p:sp>
        <p:nvSpPr>
          <p:cNvPr id="19467" name="Rectangle 1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l" eaLnBrk="1" hangingPunct="1">
              <a:lnSpc>
                <a:spcPct val="90000"/>
              </a:lnSpc>
            </a:pPr>
            <a:r>
              <a:rPr lang="pt-BR" altLang="en-US" b="1"/>
              <a:t>Autenticidade</a:t>
            </a:r>
            <a:r>
              <a:rPr lang="pt-BR" altLang="en-US"/>
              <a:t>: destinatário </a:t>
            </a:r>
            <a:r>
              <a:rPr lang="pt-BR" altLang="en-US" b="1"/>
              <a:t>não consegue </a:t>
            </a:r>
            <a:r>
              <a:rPr lang="pt-BR" altLang="en-US"/>
              <a:t>necessariamente </a:t>
            </a:r>
            <a:r>
              <a:rPr lang="pt-BR" altLang="en-US" b="1"/>
              <a:t>provar para um terceiro </a:t>
            </a:r>
            <a:r>
              <a:rPr lang="pt-BR" altLang="en-US"/>
              <a:t>quem é o originador da mensagem</a:t>
            </a:r>
          </a:p>
          <a:p>
            <a:pPr algn="l" eaLnBrk="1" hangingPunct="1">
              <a:lnSpc>
                <a:spcPct val="90000"/>
              </a:lnSpc>
            </a:pPr>
            <a:r>
              <a:rPr lang="pt-BR" altLang="en-US"/>
              <a:t>Analogia com mundo real: </a:t>
            </a:r>
          </a:p>
          <a:p>
            <a:pPr lvl="1" algn="l" eaLnBrk="1" hangingPunct="1">
              <a:lnSpc>
                <a:spcPct val="90000"/>
              </a:lnSpc>
            </a:pPr>
            <a:r>
              <a:rPr lang="pt-BR" altLang="en-US"/>
              <a:t>Os usuários Alice e Bob têm um mesmo “carimbo”</a:t>
            </a:r>
          </a:p>
          <a:p>
            <a:pPr lvl="1" algn="l" eaLnBrk="1" hangingPunct="1">
              <a:lnSpc>
                <a:spcPct val="90000"/>
              </a:lnSpc>
            </a:pPr>
            <a:r>
              <a:rPr lang="pt-BR" altLang="en-US"/>
              <a:t>Se Alice recebe mensagem carimbada, então ela deve ter vindo de Bob</a:t>
            </a:r>
          </a:p>
          <a:p>
            <a:pPr lvl="1" algn="l" eaLnBrk="1" hangingPunct="1">
              <a:lnSpc>
                <a:spcPct val="90000"/>
              </a:lnSpc>
            </a:pPr>
            <a:r>
              <a:rPr lang="pt-BR" altLang="en-US"/>
              <a:t>Porém, Alice não consegue provar para Carlos que foi Bob quem carimbou a mensagem (afinal, a própria Alice pode tê-lo feito!)</a:t>
            </a:r>
          </a:p>
          <a:p>
            <a:pPr lvl="1" algn="l" eaLnBrk="1" hangingPunct="1">
              <a:lnSpc>
                <a:spcPct val="90000"/>
              </a:lnSpc>
            </a:pPr>
            <a:endParaRPr lang="pt-BR" altLang="en-US"/>
          </a:p>
          <a:p>
            <a:pPr eaLnBrk="1" hangingPunct="1">
              <a:lnSpc>
                <a:spcPct val="90000"/>
              </a:lnSpc>
            </a:pPr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4137540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989888" cy="38496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pt-BR" altLang="en-US" b="1"/>
              <a:t>Irretratabilidade</a:t>
            </a:r>
            <a:r>
              <a:rPr lang="pt-BR" altLang="en-US"/>
              <a:t>: apenas originador da mensagem poderia tê-la gerado</a:t>
            </a:r>
          </a:p>
          <a:p>
            <a:pPr eaLnBrk="1" hangingPunct="1">
              <a:lnSpc>
                <a:spcPct val="90000"/>
              </a:lnSpc>
            </a:pPr>
            <a:r>
              <a:rPr lang="pt-BR" altLang="en-US"/>
              <a:t>Analogia com mundo real: </a:t>
            </a:r>
          </a:p>
          <a:p>
            <a:pPr lvl="1" eaLnBrk="1" hangingPunct="1">
              <a:lnSpc>
                <a:spcPct val="90000"/>
              </a:lnSpc>
            </a:pPr>
            <a:r>
              <a:rPr lang="pt-BR" altLang="en-US"/>
              <a:t>Alice envia um documento a Bob usando sua </a:t>
            </a:r>
            <a:r>
              <a:rPr lang="pt-BR" altLang="en-US" b="1"/>
              <a:t>assinatura com firma reconhecida</a:t>
            </a:r>
          </a:p>
          <a:p>
            <a:pPr lvl="1" eaLnBrk="1" hangingPunct="1">
              <a:lnSpc>
                <a:spcPct val="90000"/>
              </a:lnSpc>
            </a:pPr>
            <a:r>
              <a:rPr lang="pt-BR" altLang="en-US"/>
              <a:t>Bob pode apresentar o documento a Carlos, provando que Alice foi a originadora do documento</a:t>
            </a:r>
          </a:p>
          <a:p>
            <a:pPr eaLnBrk="1" hangingPunct="1">
              <a:lnSpc>
                <a:spcPct val="90000"/>
              </a:lnSpc>
            </a:pPr>
            <a:r>
              <a:rPr lang="pt-BR" altLang="en-US"/>
              <a:t>Diferença importante: aparece nos algoritmos usados para prover tais serviços</a:t>
            </a:r>
            <a:endParaRPr lang="pt-BR" altLang="en-US" sz="2000"/>
          </a:p>
        </p:txBody>
      </p:sp>
      <p:graphicFrame>
        <p:nvGraphicFramePr>
          <p:cNvPr id="21508" name="Object 10"/>
          <p:cNvGraphicFramePr>
            <a:graphicFrameLocks noChangeAspect="1"/>
          </p:cNvGraphicFramePr>
          <p:nvPr/>
        </p:nvGraphicFramePr>
        <p:xfrm>
          <a:off x="6710363" y="4904405"/>
          <a:ext cx="952500" cy="108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1628571" imgH="1848108" progId="Paint.Picture">
                  <p:embed/>
                </p:oleObj>
              </mc:Choice>
              <mc:Fallback>
                <p:oleObj name="Bitmap Image" r:id="rId3" imgW="1628571" imgH="1848108" progId="Paint.Picture">
                  <p:embed/>
                  <p:pic>
                    <p:nvPicPr>
                      <p:cNvPr id="2150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FEFEFE"/>
                          </a:clrFrom>
                          <a:clrTo>
                            <a:srgbClr val="FEFEFE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0363" y="4904405"/>
                        <a:ext cx="952500" cy="1081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BE7D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0" name="Rectangle 12"/>
          <p:cNvSpPr>
            <a:spLocks noChangeArrowheads="1"/>
          </p:cNvSpPr>
          <p:nvPr/>
        </p:nvSpPr>
        <p:spPr bwMode="auto">
          <a:xfrm>
            <a:off x="6648450" y="5805488"/>
            <a:ext cx="803275" cy="431800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 algn="just">
              <a:spcBef>
                <a:spcPct val="30000"/>
              </a:spcBef>
              <a:buChar char="•"/>
              <a:defRPr sz="2800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20000"/>
              </a:spcBef>
              <a:buChar char="–"/>
              <a:defRPr sz="2400">
                <a:solidFill>
                  <a:srgbClr val="000099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20000"/>
              </a:spcBef>
              <a:buChar char="•"/>
              <a:defRPr>
                <a:solidFill>
                  <a:srgbClr val="000099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20000"/>
              </a:spcBef>
              <a:buChar char="–"/>
              <a:defRPr sz="1600">
                <a:solidFill>
                  <a:srgbClr val="000099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20000"/>
              </a:spcBef>
              <a:buChar char="»"/>
              <a:defRPr sz="1600">
                <a:solidFill>
                  <a:srgbClr val="000099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99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99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99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99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511" name="Rectangle 1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en-US" sz="3600"/>
              <a:t>Autenticidade vs. Irretratabilidade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713767" y="5948169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dirty="0">
                <a:latin typeface="Monotype Corsiva" panose="03010101010201010101" pitchFamily="66" charset="0"/>
              </a:rPr>
              <a:t>Marcos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7433" y="4982566"/>
            <a:ext cx="1026668" cy="108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8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66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266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266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26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266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6658" grpId="0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4" name="Picture 4" descr="Dropping number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155" y="673971"/>
            <a:ext cx="2432420" cy="2432420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0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3294112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pt-BR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Criptografia: princípios básicos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C8BFE7"/>
              </a:clrFrom>
              <a:clrTo>
                <a:srgbClr val="C8BFE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88395" y="673971"/>
            <a:ext cx="2200872" cy="220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752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pt-BR" altLang="en-US" dirty="0"/>
              <a:t>Serviços básicos da segurança:</a:t>
            </a:r>
          </a:p>
          <a:p>
            <a:pPr lvl="1" eaLnBrk="1" hangingPunct="1"/>
            <a:r>
              <a:rPr lang="pt-BR" altLang="en-US" dirty="0"/>
              <a:t>Confidencialidade </a:t>
            </a:r>
          </a:p>
          <a:p>
            <a:pPr lvl="1" eaLnBrk="1" hangingPunct="1"/>
            <a:r>
              <a:rPr lang="pt-BR" altLang="en-US" dirty="0"/>
              <a:t>Integridade </a:t>
            </a:r>
          </a:p>
          <a:p>
            <a:pPr lvl="1" eaLnBrk="1" hangingPunct="1"/>
            <a:r>
              <a:rPr lang="pt-BR" altLang="en-US" dirty="0"/>
              <a:t>Autenticidade </a:t>
            </a:r>
          </a:p>
          <a:p>
            <a:pPr lvl="1" eaLnBrk="1" hangingPunct="1"/>
            <a:r>
              <a:rPr lang="pt-BR" altLang="en-US" dirty="0"/>
              <a:t>Irretratabilidade</a:t>
            </a:r>
          </a:p>
          <a:p>
            <a:pPr eaLnBrk="1" hangingPunct="1"/>
            <a:r>
              <a:rPr lang="pt-BR" altLang="en-US" b="1" u="sng" dirty="0"/>
              <a:t>Não</a:t>
            </a:r>
            <a:r>
              <a:rPr lang="pt-BR" altLang="en-US" dirty="0"/>
              <a:t> é possível implementar disponibilidade</a:t>
            </a:r>
          </a:p>
          <a:p>
            <a:pPr lvl="1" algn="l" eaLnBrk="1" hangingPunct="1"/>
            <a:r>
              <a:rPr lang="pt-BR" altLang="en-US" dirty="0"/>
              <a:t>Não há algoritmo criptográfico que proteja contra ataques físicos...</a:t>
            </a:r>
          </a:p>
          <a:p>
            <a:pPr lvl="1" algn="l" eaLnBrk="1" hangingPunct="1"/>
            <a:r>
              <a:rPr lang="pt-BR" altLang="en-US" dirty="0"/>
              <a:t>Solução costuma envolver redundâncias </a:t>
            </a:r>
          </a:p>
          <a:p>
            <a:pPr lvl="2" algn="l" eaLnBrk="1" hangingPunct="1"/>
            <a:r>
              <a:rPr lang="pt-BR" altLang="en-US" dirty="0"/>
              <a:t>Ex.: backups (em instalações locais ou em nuvem)</a:t>
            </a:r>
          </a:p>
          <a:p>
            <a:pPr lvl="2" algn="l" eaLnBrk="1" hangingPunct="1"/>
            <a:r>
              <a:rPr lang="pt-BR" altLang="en-US" dirty="0"/>
              <a:t>Ex.: parque de servidores com balanceamento de carga</a:t>
            </a:r>
          </a:p>
          <a:p>
            <a:pPr eaLnBrk="1" hangingPunct="1"/>
            <a:endParaRPr lang="pt-BR" altLang="en-US" dirty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en-US"/>
              <a:t>Para que serve criptografia?</a:t>
            </a:r>
            <a:endParaRPr lang="pt-BR" altLang="en-US" noProof="1"/>
          </a:p>
        </p:txBody>
      </p:sp>
    </p:spTree>
    <p:extLst>
      <p:ext uri="{BB962C8B-B14F-4D97-AF65-F5344CB8AC3E}">
        <p14:creationId xmlns:p14="http://schemas.microsoft.com/office/powerpoint/2010/main" val="1432542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en-US" dirty="0"/>
              <a:t>Algoritmos Criptográficos</a:t>
            </a:r>
            <a:endParaRPr lang="pt-BR" altLang="en-US" noProof="1"/>
          </a:p>
        </p:txBody>
      </p:sp>
      <p:sp>
        <p:nvSpPr>
          <p:cNvPr id="25603" name="Rectangle 3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918450" cy="4568825"/>
          </a:xfrm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pt-BR" altLang="en-US" sz="2400" dirty="0"/>
              <a:t>Existem dois tipos básicos de algoritmos criptográficos</a:t>
            </a:r>
          </a:p>
          <a:p>
            <a:pPr lvl="1" eaLnBrk="1" hangingPunct="1">
              <a:spcBef>
                <a:spcPts val="600"/>
              </a:spcBef>
            </a:pPr>
            <a:r>
              <a:rPr lang="pt-BR" altLang="en-US" sz="2200" b="1" dirty="0"/>
              <a:t>Simétricos:</a:t>
            </a:r>
            <a:r>
              <a:rPr lang="pt-BR" altLang="en-US" sz="2200" dirty="0"/>
              <a:t> uma mesma informação secreta (chave) é conhecida apenas por remetente e destinatário, mas não por atacantes</a:t>
            </a:r>
          </a:p>
          <a:p>
            <a:pPr lvl="2" eaLnBrk="1" hangingPunct="1">
              <a:spcBef>
                <a:spcPts val="600"/>
              </a:spcBef>
            </a:pPr>
            <a:r>
              <a:rPr lang="pt-BR" altLang="en-US" sz="2000" dirty="0"/>
              <a:t>Esta categoria também inclui algoritmos auxiliares, que não usam chaves</a:t>
            </a:r>
          </a:p>
          <a:p>
            <a:pPr lvl="1" eaLnBrk="1" hangingPunct="1">
              <a:spcBef>
                <a:spcPts val="600"/>
              </a:spcBef>
            </a:pPr>
            <a:r>
              <a:rPr lang="pt-BR" altLang="en-US" sz="2200" b="1" dirty="0"/>
              <a:t>Assimétricos: </a:t>
            </a:r>
            <a:r>
              <a:rPr lang="pt-BR" altLang="en-US" sz="2200" dirty="0"/>
              <a:t>usam duas chaves distintas, porém relacionadas matematicamente. Uma chave é tornada pública (conhecida inclusive por atacantes), e a outra é conhecida apenas pelo seu dono.</a:t>
            </a:r>
          </a:p>
          <a:p>
            <a:pPr eaLnBrk="1" hangingPunct="1">
              <a:lnSpc>
                <a:spcPct val="90000"/>
              </a:lnSpc>
            </a:pPr>
            <a:endParaRPr lang="pt-BR" altLang="en-US" sz="7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Se </a:t>
            </a:r>
            <a:r>
              <a:rPr lang="en-US" altLang="en-US" sz="2400" dirty="0" err="1"/>
              <a:t>usada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corretamente</a:t>
            </a:r>
            <a:r>
              <a:rPr lang="en-US" altLang="en-US" sz="2400" b="1" dirty="0"/>
              <a:t>, </a:t>
            </a:r>
            <a:r>
              <a:rPr lang="en-US" altLang="en-US" sz="2400" b="1" dirty="0" err="1"/>
              <a:t>criptografia</a:t>
            </a:r>
            <a:r>
              <a:rPr lang="en-US" altLang="en-US" sz="2400" b="1" dirty="0"/>
              <a:t> </a:t>
            </a:r>
            <a:r>
              <a:rPr lang="en-US" altLang="en-US" sz="2400" b="1" dirty="0" err="1"/>
              <a:t>costuma</a:t>
            </a:r>
            <a:r>
              <a:rPr lang="en-US" altLang="en-US" sz="2400" b="1" dirty="0"/>
              <a:t> </a:t>
            </a:r>
            <a:r>
              <a:rPr lang="en-US" altLang="en-US" sz="2400" b="1" dirty="0" err="1"/>
              <a:t>ser</a:t>
            </a:r>
            <a:r>
              <a:rPr lang="en-US" altLang="en-US" sz="2400" b="1" dirty="0"/>
              <a:t> a parte </a:t>
            </a:r>
            <a:r>
              <a:rPr lang="en-US" altLang="en-US" sz="2400" b="1" dirty="0" err="1"/>
              <a:t>mais</a:t>
            </a:r>
            <a:r>
              <a:rPr lang="en-US" altLang="en-US" sz="2400" b="1" dirty="0"/>
              <a:t> forte</a:t>
            </a:r>
            <a:r>
              <a:rPr lang="en-US" altLang="en-US" sz="2400" dirty="0"/>
              <a:t> de </a:t>
            </a:r>
            <a:r>
              <a:rPr lang="en-US" altLang="en-US" sz="2400" dirty="0" err="1"/>
              <a:t>sistemas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computacionais</a:t>
            </a:r>
            <a:endParaRPr lang="en-US" altLang="en-US" sz="2400" dirty="0"/>
          </a:p>
        </p:txBody>
      </p:sp>
      <p:pic>
        <p:nvPicPr>
          <p:cNvPr id="7" name="Picture 4" descr="Crypto computer chip vector image | Free SV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17" y="2492897"/>
            <a:ext cx="72008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198141" y="4165242"/>
            <a:ext cx="975318" cy="975318"/>
            <a:chOff x="266317" y="4181874"/>
            <a:chExt cx="975318" cy="975318"/>
          </a:xfrm>
        </p:grpSpPr>
        <p:pic>
          <p:nvPicPr>
            <p:cNvPr id="60428" name="Picture 12" descr="File:OpenMoji-color 1F510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317" y="4181874"/>
              <a:ext cx="975318" cy="975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397769" y="4689629"/>
              <a:ext cx="4764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latin typeface="+mj-lt"/>
                </a:rPr>
                <a:t>Pub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84120" y="4417971"/>
              <a:ext cx="3802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 err="1">
                  <a:latin typeface="+mj-lt"/>
                </a:rPr>
                <a:t>Priv</a:t>
              </a:r>
              <a:endParaRPr lang="pt-BR" sz="900" b="1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187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en-US" dirty="0"/>
              <a:t>Criptografia moderna</a:t>
            </a:r>
          </a:p>
        </p:txBody>
      </p:sp>
      <p:sp>
        <p:nvSpPr>
          <p:cNvPr id="57347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989888" cy="4641850"/>
          </a:xfrm>
        </p:spPr>
        <p:txBody>
          <a:bodyPr>
            <a:normAutofit fontScale="85000" lnSpcReduction="10000"/>
          </a:bodyPr>
          <a:lstStyle/>
          <a:p>
            <a:pPr algn="l">
              <a:defRPr/>
            </a:pPr>
            <a:r>
              <a:rPr lang="pt-BR" altLang="en-US" sz="2400" b="1" dirty="0"/>
              <a:t>Quebra</a:t>
            </a:r>
            <a:r>
              <a:rPr lang="pt-BR" altLang="en-US" sz="2400" dirty="0"/>
              <a:t> de criptografia: </a:t>
            </a:r>
            <a:r>
              <a:rPr lang="pt-BR" altLang="en-US" sz="2400" b="1" dirty="0"/>
              <a:t>violação de seu serviço de segurança</a:t>
            </a:r>
          </a:p>
          <a:p>
            <a:pPr lvl="1" algn="l">
              <a:defRPr/>
            </a:pPr>
            <a:r>
              <a:rPr lang="pt-BR" altLang="en-US" sz="2000" dirty="0"/>
              <a:t>Ex.: contra algoritmos baseados em chave secreta simétrica, descobrir a chave secreta</a:t>
            </a:r>
          </a:p>
          <a:p>
            <a:pPr lvl="1" algn="l">
              <a:defRPr/>
            </a:pPr>
            <a:r>
              <a:rPr lang="pt-BR" altLang="en-US" sz="2000" dirty="0"/>
              <a:t>Ex.: contra algoritmos baseados em chave secreta assimétrica, resolver o problema computacional que permite calcular a chave privada a partir da chave pública</a:t>
            </a:r>
          </a:p>
          <a:p>
            <a:pPr algn="l">
              <a:defRPr/>
            </a:pPr>
            <a:r>
              <a:rPr lang="pt-BR" altLang="en-US" sz="2400" dirty="0"/>
              <a:t>Criptografia moderna: algoritmos </a:t>
            </a:r>
            <a:r>
              <a:rPr lang="pt-BR" altLang="en-US" sz="2400" b="1" dirty="0"/>
              <a:t>computacionalmente inviáveis</a:t>
            </a:r>
            <a:r>
              <a:rPr lang="pt-BR" altLang="en-US" sz="2400" dirty="0"/>
              <a:t> </a:t>
            </a:r>
            <a:r>
              <a:rPr lang="pt-BR" altLang="en-US" sz="2400" b="1" dirty="0"/>
              <a:t>de se “quebrar” </a:t>
            </a:r>
            <a:r>
              <a:rPr lang="pt-BR" altLang="en-US" sz="2400" dirty="0"/>
              <a:t>(em oposição a “impossíveis de quebrar”)</a:t>
            </a:r>
          </a:p>
          <a:p>
            <a:pPr lvl="1" algn="l">
              <a:defRPr/>
            </a:pPr>
            <a:r>
              <a:rPr lang="pt-BR" altLang="en-US" sz="2000" dirty="0"/>
              <a:t>Mesmo com as técnicas mais modernas conhecidas (</a:t>
            </a:r>
            <a:r>
              <a:rPr lang="pt-BR" altLang="en-US" sz="2000" dirty="0" err="1"/>
              <a:t>criptoanálise</a:t>
            </a:r>
            <a:r>
              <a:rPr lang="pt-BR" altLang="en-US" sz="2000" dirty="0"/>
              <a:t>)</a:t>
            </a:r>
          </a:p>
          <a:p>
            <a:pPr lvl="1" algn="l">
              <a:defRPr/>
            </a:pPr>
            <a:r>
              <a:rPr lang="pt-BR" altLang="en-US" sz="2000" dirty="0"/>
              <a:t>Mesmo com uma quantidade gigantesca de recursos        computacionais disponíveis atualmente ou em futuro distante</a:t>
            </a:r>
          </a:p>
          <a:p>
            <a:pPr algn="l" eaLnBrk="1" hangingPunct="1">
              <a:defRPr/>
            </a:pPr>
            <a:r>
              <a:rPr lang="pt-BR" altLang="en-US" sz="2400" dirty="0"/>
              <a:t>Exemplo de ataque genérico: </a:t>
            </a:r>
            <a:r>
              <a:rPr lang="pt-BR" altLang="en-US" sz="2400" b="1" dirty="0"/>
              <a:t>força bruta</a:t>
            </a:r>
          </a:p>
          <a:p>
            <a:pPr lvl="1" algn="l" eaLnBrk="1" hangingPunct="1">
              <a:defRPr/>
            </a:pPr>
            <a:r>
              <a:rPr lang="pt-BR" altLang="en-US" sz="2000" dirty="0"/>
              <a:t>Capaz de </a:t>
            </a:r>
            <a:r>
              <a:rPr lang="pt-BR" altLang="en-US" sz="2000" b="1" dirty="0"/>
              <a:t>quebrar qualquer</a:t>
            </a:r>
            <a:r>
              <a:rPr lang="pt-BR" altLang="en-US" sz="2000" dirty="0"/>
              <a:t> sistema criptográfico baseado em chaves secretas: basta testar todas as chaves possíveis!</a:t>
            </a:r>
          </a:p>
          <a:p>
            <a:pPr marL="457200" lvl="1" indent="0" algn="l" eaLnBrk="1" hangingPunct="1">
              <a:buNone/>
              <a:defRPr/>
            </a:pPr>
            <a:r>
              <a:rPr lang="pt-BR" altLang="en-US" sz="2000" dirty="0">
                <a:sym typeface="Wingdings" panose="05000000000000000000" pitchFamily="2" charset="2"/>
              </a:rPr>
              <a:t> </a:t>
            </a:r>
            <a:r>
              <a:rPr lang="pt-BR" altLang="en-US" sz="2000" dirty="0"/>
              <a:t>Qual seria o custo de executar tal ataque...?</a:t>
            </a:r>
          </a:p>
        </p:txBody>
      </p:sp>
      <p:pic>
        <p:nvPicPr>
          <p:cNvPr id="26629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506" y="3849332"/>
            <a:ext cx="941388" cy="760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Picture 1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3F1F2"/>
              </a:clrFrom>
              <a:clrTo>
                <a:srgbClr val="F3F1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48" y="4995863"/>
            <a:ext cx="722312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loud Callout 8"/>
          <p:cNvSpPr/>
          <p:nvPr/>
        </p:nvSpPr>
        <p:spPr bwMode="auto">
          <a:xfrm>
            <a:off x="6943221" y="5363168"/>
            <a:ext cx="1511300" cy="396875"/>
          </a:xfrm>
          <a:prstGeom prst="cloudCallout">
            <a:avLst>
              <a:gd name="adj1" fmla="val -20833"/>
              <a:gd name="adj2" fmla="val 8445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0" hangingPunct="0">
              <a:defRPr/>
            </a:pPr>
            <a:endParaRPr lang="en-US" sz="1600" b="1" dirty="0">
              <a:latin typeface="+mj-lt"/>
              <a:cs typeface="+mn-cs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106733" y="5363168"/>
            <a:ext cx="11747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recursos?</a:t>
            </a:r>
          </a:p>
        </p:txBody>
      </p:sp>
      <p:pic>
        <p:nvPicPr>
          <p:cNvPr id="8" name="Picture 7" descr="http://ezeveryday.com/blog/wp-content/uploads/2013/11/thinking-smiley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271" y="5794968"/>
            <a:ext cx="684212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0" name="Picture 2" descr="Blockchain, Cryptography, Bitcoin, Digital, Technolog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22" y="445004"/>
            <a:ext cx="1235634" cy="823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01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utoUpdateAnimBg="0"/>
      <p:bldP spid="10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918450" cy="1143000"/>
          </a:xfrm>
        </p:spPr>
        <p:txBody>
          <a:bodyPr/>
          <a:lstStyle/>
          <a:p>
            <a:pPr eaLnBrk="1" hangingPunct="1"/>
            <a:r>
              <a:rPr lang="pt-BR" altLang="en-US" dirty="0"/>
              <a:t>Ataque de força bruta: exemplo</a:t>
            </a:r>
          </a:p>
        </p:txBody>
      </p:sp>
      <p:sp>
        <p:nvSpPr>
          <p:cNvPr id="60419" name="Line 4"/>
          <p:cNvSpPr>
            <a:spLocks noChangeShapeType="1"/>
          </p:cNvSpPr>
          <p:nvPr/>
        </p:nvSpPr>
        <p:spPr bwMode="auto">
          <a:xfrm>
            <a:off x="731838" y="6013450"/>
            <a:ext cx="29527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pt-BR"/>
          </a:p>
        </p:txBody>
      </p:sp>
      <p:sp>
        <p:nvSpPr>
          <p:cNvPr id="60420" name="Text Box 5"/>
          <p:cNvSpPr txBox="1">
            <a:spLocks noChangeArrowheads="1"/>
          </p:cNvSpPr>
          <p:nvPr/>
        </p:nvSpPr>
        <p:spPr bwMode="auto">
          <a:xfrm>
            <a:off x="1527175" y="5718175"/>
            <a:ext cx="9985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pt-BR" altLang="en-US" sz="2000">
                <a:latin typeface="Arial" panose="020B0604020202020204" pitchFamily="34" charset="0"/>
              </a:rPr>
              <a:t>#testes</a:t>
            </a:r>
          </a:p>
        </p:txBody>
      </p:sp>
      <p:sp>
        <p:nvSpPr>
          <p:cNvPr id="60421" name="Text Box 6"/>
          <p:cNvSpPr txBox="1">
            <a:spLocks noChangeArrowheads="1"/>
          </p:cNvSpPr>
          <p:nvPr/>
        </p:nvSpPr>
        <p:spPr bwMode="auto">
          <a:xfrm>
            <a:off x="468313" y="6005513"/>
            <a:ext cx="34972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pt-BR" altLang="en-US" sz="2000">
                <a:latin typeface="Arial" panose="020B0604020202020204" pitchFamily="34" charset="0"/>
              </a:rPr>
              <a:t>#computadores x capacidade</a:t>
            </a:r>
          </a:p>
        </p:txBody>
      </p:sp>
      <p:sp>
        <p:nvSpPr>
          <p:cNvPr id="60422" name="Line 7"/>
          <p:cNvSpPr>
            <a:spLocks noChangeShapeType="1"/>
          </p:cNvSpPr>
          <p:nvPr/>
        </p:nvSpPr>
        <p:spPr bwMode="auto">
          <a:xfrm>
            <a:off x="4310063" y="6013450"/>
            <a:ext cx="108108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pt-BR"/>
          </a:p>
        </p:txBody>
      </p:sp>
      <p:sp>
        <p:nvSpPr>
          <p:cNvPr id="60423" name="Text Box 8"/>
          <p:cNvSpPr txBox="1">
            <a:spLocks noChangeArrowheads="1"/>
          </p:cNvSpPr>
          <p:nvPr/>
        </p:nvSpPr>
        <p:spPr bwMode="auto">
          <a:xfrm>
            <a:off x="4519613" y="5703888"/>
            <a:ext cx="5984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pt-BR" altLang="en-US" sz="2000">
                <a:latin typeface="Arial" panose="020B0604020202020204" pitchFamily="34" charset="0"/>
              </a:rPr>
              <a:t>2</a:t>
            </a:r>
            <a:r>
              <a:rPr lang="pt-BR" altLang="en-US" sz="2000" baseline="30000">
                <a:latin typeface="Arial" panose="020B0604020202020204" pitchFamily="34" charset="0"/>
              </a:rPr>
              <a:t>128</a:t>
            </a:r>
          </a:p>
        </p:txBody>
      </p:sp>
      <p:sp>
        <p:nvSpPr>
          <p:cNvPr id="60424" name="Text Box 9"/>
          <p:cNvSpPr txBox="1">
            <a:spLocks noChangeArrowheads="1"/>
          </p:cNvSpPr>
          <p:nvPr/>
        </p:nvSpPr>
        <p:spPr bwMode="auto">
          <a:xfrm>
            <a:off x="4219575" y="6005513"/>
            <a:ext cx="128905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pt-BR" altLang="en-US" sz="2000">
                <a:latin typeface="Arial" panose="020B0604020202020204" pitchFamily="34" charset="0"/>
              </a:rPr>
              <a:t>10</a:t>
            </a:r>
            <a:r>
              <a:rPr lang="pt-BR" altLang="en-US" sz="2000" baseline="30000">
                <a:latin typeface="Arial" panose="020B0604020202020204" pitchFamily="34" charset="0"/>
              </a:rPr>
              <a:t>6</a:t>
            </a:r>
            <a:r>
              <a:rPr lang="pt-BR" altLang="en-US" sz="2000">
                <a:latin typeface="Arial" panose="020B0604020202020204" pitchFamily="34" charset="0"/>
              </a:rPr>
              <a:t> x 10</a:t>
            </a:r>
            <a:r>
              <a:rPr lang="pt-BR" altLang="en-US" sz="2000" baseline="30000">
                <a:latin typeface="Arial" panose="020B0604020202020204" pitchFamily="34" charset="0"/>
              </a:rPr>
              <a:t>15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</a:pPr>
            <a:endParaRPr lang="pt-BR" altLang="en-US" sz="2000" baseline="30000">
              <a:latin typeface="Arial" panose="020B0604020202020204" pitchFamily="34" charset="0"/>
            </a:endParaRPr>
          </a:p>
        </p:txBody>
      </p:sp>
      <p:sp>
        <p:nvSpPr>
          <p:cNvPr id="60425" name="Text Box 10"/>
          <p:cNvSpPr txBox="1">
            <a:spLocks noChangeArrowheads="1"/>
          </p:cNvSpPr>
          <p:nvPr/>
        </p:nvSpPr>
        <p:spPr bwMode="auto">
          <a:xfrm>
            <a:off x="3851275" y="5767388"/>
            <a:ext cx="388938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pt-BR" altLang="en-US" sz="2800" b="1">
                <a:latin typeface="Arial" panose="020B0604020202020204" pitchFamily="34" charset="0"/>
              </a:rPr>
              <a:t>=</a:t>
            </a:r>
            <a:endParaRPr lang="pt-BR" altLang="en-US" sz="2800" b="1" baseline="30000">
              <a:latin typeface="Arial" panose="020B0604020202020204" pitchFamily="34" charset="0"/>
            </a:endParaRPr>
          </a:p>
        </p:txBody>
      </p:sp>
      <p:sp>
        <p:nvSpPr>
          <p:cNvPr id="60426" name="Line 11"/>
          <p:cNvSpPr>
            <a:spLocks noChangeShapeType="1"/>
          </p:cNvSpPr>
          <p:nvPr/>
        </p:nvSpPr>
        <p:spPr bwMode="auto">
          <a:xfrm>
            <a:off x="5776913" y="6019800"/>
            <a:ext cx="108108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pt-BR"/>
          </a:p>
        </p:txBody>
      </p:sp>
      <p:sp>
        <p:nvSpPr>
          <p:cNvPr id="60427" name="Text Box 12"/>
          <p:cNvSpPr txBox="1">
            <a:spLocks noChangeArrowheads="1"/>
          </p:cNvSpPr>
          <p:nvPr/>
        </p:nvSpPr>
        <p:spPr bwMode="auto">
          <a:xfrm>
            <a:off x="5986463" y="5710238"/>
            <a:ext cx="5984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pt-BR" altLang="en-US" sz="2000">
                <a:latin typeface="Arial" panose="020B0604020202020204" pitchFamily="34" charset="0"/>
              </a:rPr>
              <a:t>2</a:t>
            </a:r>
            <a:r>
              <a:rPr lang="pt-BR" altLang="en-US" sz="2000" baseline="30000">
                <a:latin typeface="Arial" panose="020B0604020202020204" pitchFamily="34" charset="0"/>
              </a:rPr>
              <a:t>128</a:t>
            </a:r>
          </a:p>
        </p:txBody>
      </p:sp>
      <p:sp>
        <p:nvSpPr>
          <p:cNvPr id="60428" name="Text Box 13"/>
          <p:cNvSpPr txBox="1">
            <a:spLocks noChangeArrowheads="1"/>
          </p:cNvSpPr>
          <p:nvPr/>
        </p:nvSpPr>
        <p:spPr bwMode="auto">
          <a:xfrm>
            <a:off x="5727700" y="6011863"/>
            <a:ext cx="109855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pt-BR" altLang="en-US" sz="2000">
                <a:latin typeface="Arial" panose="020B0604020202020204" pitchFamily="34" charset="0"/>
              </a:rPr>
              <a:t>2</a:t>
            </a:r>
            <a:r>
              <a:rPr lang="pt-BR" altLang="en-US" sz="2000" baseline="30000">
                <a:latin typeface="Arial" panose="020B0604020202020204" pitchFamily="34" charset="0"/>
              </a:rPr>
              <a:t>20</a:t>
            </a:r>
            <a:r>
              <a:rPr lang="pt-BR" altLang="en-US" sz="2000">
                <a:latin typeface="Arial" panose="020B0604020202020204" pitchFamily="34" charset="0"/>
              </a:rPr>
              <a:t> x 2</a:t>
            </a:r>
            <a:r>
              <a:rPr lang="pt-BR" altLang="en-US" sz="2000" baseline="30000">
                <a:latin typeface="Arial" panose="020B0604020202020204" pitchFamily="34" charset="0"/>
              </a:rPr>
              <a:t>50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</a:pPr>
            <a:endParaRPr lang="pt-BR" altLang="en-US" sz="2000" baseline="30000">
              <a:latin typeface="Arial" panose="020B0604020202020204" pitchFamily="34" charset="0"/>
            </a:endParaRPr>
          </a:p>
        </p:txBody>
      </p:sp>
      <p:sp>
        <p:nvSpPr>
          <p:cNvPr id="60429" name="Text Box 14"/>
          <p:cNvSpPr txBox="1">
            <a:spLocks noChangeArrowheads="1"/>
          </p:cNvSpPr>
          <p:nvPr/>
        </p:nvSpPr>
        <p:spPr bwMode="auto">
          <a:xfrm>
            <a:off x="5435600" y="5775325"/>
            <a:ext cx="376238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pt-BR" altLang="en-US" sz="2800" b="1">
                <a:latin typeface="Arial" panose="020B0604020202020204" pitchFamily="34" charset="0"/>
                <a:cs typeface="Times New Roman" panose="02020603050405020304" pitchFamily="18" charset="0"/>
              </a:rPr>
              <a:t>≈</a:t>
            </a:r>
            <a:endParaRPr lang="pt-BR" altLang="en-US" sz="2800" b="1" baseline="3000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0430" name="Text Box 15"/>
          <p:cNvSpPr txBox="1">
            <a:spLocks noChangeArrowheads="1"/>
          </p:cNvSpPr>
          <p:nvPr/>
        </p:nvSpPr>
        <p:spPr bwMode="auto">
          <a:xfrm>
            <a:off x="7142163" y="5789613"/>
            <a:ext cx="16779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pt-BR" altLang="en-US" sz="2000">
                <a:latin typeface="Arial" panose="020B0604020202020204" pitchFamily="34" charset="0"/>
              </a:rPr>
              <a:t>2</a:t>
            </a:r>
            <a:r>
              <a:rPr lang="pt-BR" altLang="en-US" sz="2000" baseline="30000">
                <a:latin typeface="Arial" panose="020B0604020202020204" pitchFamily="34" charset="0"/>
              </a:rPr>
              <a:t>58</a:t>
            </a:r>
            <a:r>
              <a:rPr lang="pt-BR" altLang="en-US" sz="2000">
                <a:latin typeface="Arial" panose="020B0604020202020204" pitchFamily="34" charset="0"/>
              </a:rPr>
              <a:t> segundos</a:t>
            </a:r>
          </a:p>
        </p:txBody>
      </p:sp>
      <p:sp>
        <p:nvSpPr>
          <p:cNvPr id="60431" name="Text Box 16"/>
          <p:cNvSpPr txBox="1">
            <a:spLocks noChangeArrowheads="1"/>
          </p:cNvSpPr>
          <p:nvPr/>
        </p:nvSpPr>
        <p:spPr bwMode="auto">
          <a:xfrm>
            <a:off x="6859588" y="5765800"/>
            <a:ext cx="392112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pt-BR" altLang="en-US" sz="2800" b="1">
                <a:latin typeface="Arial" panose="020B0604020202020204" pitchFamily="34" charset="0"/>
                <a:cs typeface="Times New Roman" panose="02020603050405020304" pitchFamily="18" charset="0"/>
              </a:rPr>
              <a:t>=</a:t>
            </a:r>
            <a:endParaRPr lang="pt-BR" altLang="en-US" sz="2800" b="1" baseline="3000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3361" name="Rectangle 1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pt-BR" altLang="en-US" dirty="0"/>
              <a:t>Exemplo de complexidade vs. recurso:</a:t>
            </a:r>
          </a:p>
          <a:p>
            <a:pPr lvl="1" eaLnBrk="1" hangingPunct="1"/>
            <a:r>
              <a:rPr lang="pt-BR" altLang="en-US" dirty="0"/>
              <a:t>Suponha que ataque a algoritmo envolva testar chaves de 128 bits: 2</a:t>
            </a:r>
            <a:r>
              <a:rPr lang="pt-BR" altLang="en-US" baseline="30000" dirty="0"/>
              <a:t>128</a:t>
            </a:r>
            <a:r>
              <a:rPr lang="pt-BR" altLang="en-US" dirty="0"/>
              <a:t> possibilidades</a:t>
            </a:r>
          </a:p>
          <a:p>
            <a:pPr lvl="2" eaLnBrk="1" hangingPunct="1"/>
            <a:r>
              <a:rPr lang="pt-BR" altLang="en-US" dirty="0"/>
              <a:t>128 a 256 bits são níveis de segurança comuns atualmente</a:t>
            </a:r>
          </a:p>
          <a:p>
            <a:pPr lvl="1" eaLnBrk="1" hangingPunct="1"/>
            <a:r>
              <a:rPr lang="pt-BR" altLang="en-US" dirty="0"/>
              <a:t>Suponha também que estejam disponíveis 1 milhão (10</a:t>
            </a:r>
            <a:r>
              <a:rPr lang="pt-BR" altLang="en-US" baseline="30000" dirty="0"/>
              <a:t>6</a:t>
            </a:r>
            <a:r>
              <a:rPr lang="pt-BR" altLang="en-US" dirty="0"/>
              <a:t>) de </a:t>
            </a:r>
            <a:r>
              <a:rPr lang="pt-BR" altLang="en-US" dirty="0" err="1"/>
              <a:t>super-computadores</a:t>
            </a:r>
            <a:r>
              <a:rPr lang="pt-BR" altLang="en-US" dirty="0"/>
              <a:t>, cada um capaz de realizar 1 peta (10</a:t>
            </a:r>
            <a:r>
              <a:rPr lang="pt-BR" altLang="en-US" baseline="30000" dirty="0"/>
              <a:t>15</a:t>
            </a:r>
            <a:r>
              <a:rPr lang="pt-BR" altLang="en-US" dirty="0"/>
              <a:t>) testes por segundo</a:t>
            </a:r>
          </a:p>
          <a:p>
            <a:pPr lvl="1" eaLnBrk="1" hangingPunct="1"/>
            <a:r>
              <a:rPr lang="pt-BR" altLang="en-US" dirty="0"/>
              <a:t>Ainda assim seriam necessários ~2</a:t>
            </a:r>
            <a:r>
              <a:rPr lang="pt-BR" altLang="en-US" baseline="30000" dirty="0"/>
              <a:t>58</a:t>
            </a:r>
            <a:r>
              <a:rPr lang="pt-BR" altLang="en-US" dirty="0"/>
              <a:t> segundos para recuperar a chave...</a:t>
            </a:r>
          </a:p>
          <a:p>
            <a:pPr lvl="2" eaLnBrk="1" hangingPunct="1"/>
            <a:r>
              <a:rPr lang="pt-BR" altLang="en-US" sz="2000" dirty="0"/>
              <a:t>Idade estimada do universo: ~2</a:t>
            </a:r>
            <a:r>
              <a:rPr lang="pt-BR" altLang="en-US" sz="2000" baseline="30000" dirty="0"/>
              <a:t>59</a:t>
            </a:r>
            <a:r>
              <a:rPr lang="pt-BR" altLang="en-US" sz="2000" dirty="0"/>
              <a:t> segundos</a:t>
            </a:r>
          </a:p>
          <a:p>
            <a:pPr eaLnBrk="1" hangingPunct="1"/>
            <a:endParaRPr lang="pt-BR" altLang="en-US" sz="2000" dirty="0"/>
          </a:p>
        </p:txBody>
      </p:sp>
      <p:pic>
        <p:nvPicPr>
          <p:cNvPr id="58386" name="Picture 18" descr="http://www.holynorny.com/wp-content/uploads/2015/05/space_big_bang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4713288"/>
            <a:ext cx="971550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031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33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0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0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0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0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0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0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0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0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0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0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0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0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0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133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8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8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0" grpId="0"/>
      <p:bldP spid="60421" grpId="0"/>
      <p:bldP spid="60423" grpId="0"/>
      <p:bldP spid="60424" grpId="0"/>
      <p:bldP spid="60425" grpId="0"/>
      <p:bldP spid="60427" grpId="0"/>
      <p:bldP spid="60428" grpId="0"/>
      <p:bldP spid="60429" grpId="0"/>
      <p:bldP spid="60430" grpId="0"/>
      <p:bldP spid="604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>
            <a:spLocks noGrp="1"/>
          </p:cNvSpPr>
          <p:nvPr>
            <p:ph type="subTitle" idx="1"/>
          </p:nvPr>
        </p:nvSpPr>
        <p:spPr>
          <a:xfrm>
            <a:off x="2450850" y="3000475"/>
            <a:ext cx="6624000" cy="8001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ctr" anchorCtr="0" compatLnSpc="1">
            <a:normAutofit/>
          </a:bodyPr>
          <a:lstStyle/>
          <a:p>
            <a:pPr marL="0" indent="0"/>
            <a:r>
              <a:rPr lang="pt-BR" altLang="en-US" b="1" dirty="0"/>
              <a:t>Fundamentos de Segurança</a:t>
            </a:r>
          </a:p>
        </p:txBody>
      </p:sp>
      <p:sp>
        <p:nvSpPr>
          <p:cNvPr id="128" name="Google Shape;128;p17"/>
          <p:cNvSpPr txBox="1">
            <a:spLocks noGrp="1"/>
          </p:cNvSpPr>
          <p:nvPr>
            <p:ph type="ctrTitle"/>
          </p:nvPr>
        </p:nvSpPr>
        <p:spPr>
          <a:xfrm>
            <a:off x="2450850" y="1987075"/>
            <a:ext cx="6624000" cy="10134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ctr" anchorCtr="0" compatLnSpc="1">
            <a:normAutofit/>
          </a:bodyPr>
          <a:lstStyle/>
          <a:p>
            <a:r>
              <a:rPr lang="en" dirty="0">
                <a:solidFill>
                  <a:schemeClr val="lt1"/>
                </a:solidFill>
              </a:rPr>
              <a:t>Programação Segura</a:t>
            </a:r>
            <a:endParaRPr dirty="0"/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 idx="2"/>
          </p:nvPr>
        </p:nvSpPr>
        <p:spPr>
          <a:xfrm>
            <a:off x="2297850" y="4516175"/>
            <a:ext cx="1837800" cy="8514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noAutofit/>
          </a:bodyPr>
          <a:lstStyle/>
          <a:p>
            <a:r>
              <a:rPr lang="en" dirty="0"/>
              <a:t>Docente:</a:t>
            </a:r>
            <a:endParaRPr dirty="0"/>
          </a:p>
        </p:txBody>
      </p:sp>
      <p:sp>
        <p:nvSpPr>
          <p:cNvPr id="130" name="Google Shape;130;p17"/>
          <p:cNvSpPr txBox="1">
            <a:spLocks noGrp="1"/>
          </p:cNvSpPr>
          <p:nvPr>
            <p:ph type="title" idx="3"/>
          </p:nvPr>
        </p:nvSpPr>
        <p:spPr>
          <a:xfrm>
            <a:off x="4135650" y="4516175"/>
            <a:ext cx="2446800" cy="8514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noAutofit/>
          </a:bodyPr>
          <a:lstStyle/>
          <a:p>
            <a:r>
              <a:rPr lang="en" dirty="0"/>
              <a:t>Eduardo Lopes Cominetti [Poli/USP]</a:t>
            </a:r>
            <a:endParaRPr dirty="0"/>
          </a:p>
        </p:txBody>
      </p:sp>
      <p:sp>
        <p:nvSpPr>
          <p:cNvPr id="131" name="Google Shape;131;p17"/>
          <p:cNvSpPr txBox="1">
            <a:spLocks noGrp="1"/>
          </p:cNvSpPr>
          <p:nvPr>
            <p:ph type="subTitle" idx="4"/>
          </p:nvPr>
        </p:nvSpPr>
        <p:spPr>
          <a:xfrm>
            <a:off x="6257925" y="5744700"/>
            <a:ext cx="2671800" cy="3237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>
                <a:solidFill>
                  <a:schemeClr val="dk1"/>
                </a:solidFill>
              </a:rPr>
              <a:t>Ago/2022</a:t>
            </a:r>
          </a:p>
          <a:p>
            <a:pPr>
              <a:buClr>
                <a:schemeClr val="dk1"/>
              </a:buClr>
              <a:buSzPts val="1100"/>
            </a:pPr>
            <a:r>
              <a:rPr lang="en" dirty="0">
                <a:solidFill>
                  <a:schemeClr val="dk1"/>
                </a:solidFill>
              </a:rPr>
              <a:t>Rev. Out/2022</a:t>
            </a:r>
          </a:p>
        </p:txBody>
      </p:sp>
      <p:sp>
        <p:nvSpPr>
          <p:cNvPr id="132" name="Google Shape;132;p17"/>
          <p:cNvSpPr txBox="1">
            <a:spLocks noGrp="1"/>
          </p:cNvSpPr>
          <p:nvPr>
            <p:ph type="title" idx="5"/>
          </p:nvPr>
        </p:nvSpPr>
        <p:spPr>
          <a:xfrm>
            <a:off x="6582425" y="4516175"/>
            <a:ext cx="2347200" cy="8514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noAutofit/>
          </a:bodyPr>
          <a:lstStyle/>
          <a:p>
            <a:r>
              <a:rPr lang="en" dirty="0"/>
              <a:t>ecominetti@larc.usp.br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5072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dirty="0"/>
              <a:t>W. Stallings, L. Brown “Computer Security Principles and Practice – 2nd/3rd/4th edition”. Prentice-Hall, ISBN: 0-13-277506-9. 2011/2015/2018.</a:t>
            </a:r>
          </a:p>
          <a:p>
            <a:pPr lvl="1"/>
            <a:r>
              <a:rPr lang="pt-BR" altLang="en-US" sz="1800" dirty="0"/>
              <a:t>Em português: </a:t>
            </a:r>
            <a:r>
              <a:rPr lang="en-US" altLang="en-US" sz="1800" dirty="0"/>
              <a:t>W. Stallings, L. Brown. </a:t>
            </a:r>
            <a:r>
              <a:rPr lang="pt-BR" altLang="en-US" sz="1800" dirty="0"/>
              <a:t>“Segurança de Computadores - Princípios e Práticas” (2ª Ed), </a:t>
            </a:r>
            <a:r>
              <a:rPr lang="pt-BR" altLang="en-US" sz="1800" dirty="0" err="1"/>
              <a:t>Elsevier</a:t>
            </a:r>
            <a:r>
              <a:rPr lang="pt-BR" altLang="en-US" sz="1800" dirty="0"/>
              <a:t>, 2014 </a:t>
            </a:r>
            <a:endParaRPr lang="en-US" altLang="en-US" sz="1800" dirty="0"/>
          </a:p>
          <a:p>
            <a:r>
              <a:rPr lang="pt-BR" altLang="en-US" sz="2000" dirty="0"/>
              <a:t>W. </a:t>
            </a:r>
            <a:r>
              <a:rPr lang="pt-BR" altLang="en-US" sz="2000" dirty="0" err="1"/>
              <a:t>Stallings</a:t>
            </a:r>
            <a:r>
              <a:rPr lang="pt-BR" altLang="en-US" sz="2000" dirty="0"/>
              <a:t>: “</a:t>
            </a:r>
            <a:r>
              <a:rPr lang="pt-BR" altLang="en-US" sz="2000" dirty="0" err="1"/>
              <a:t>Cryptography</a:t>
            </a:r>
            <a:r>
              <a:rPr lang="pt-BR" altLang="en-US" sz="2000" dirty="0"/>
              <a:t> </a:t>
            </a:r>
            <a:r>
              <a:rPr lang="pt-BR" altLang="en-US" sz="2000" dirty="0" err="1"/>
              <a:t>and</a:t>
            </a:r>
            <a:r>
              <a:rPr lang="pt-BR" altLang="en-US" sz="2000" dirty="0"/>
              <a:t> Network Security” (6th/7th Ed.), Prentice-Hall 2013/2016.</a:t>
            </a:r>
          </a:p>
          <a:p>
            <a:pPr lvl="1"/>
            <a:r>
              <a:rPr lang="pt-BR" altLang="en-US" sz="1800" dirty="0"/>
              <a:t>Em português: W. </a:t>
            </a:r>
            <a:r>
              <a:rPr lang="pt-BR" altLang="en-US" sz="1800" dirty="0" err="1"/>
              <a:t>Stallings</a:t>
            </a:r>
            <a:r>
              <a:rPr lang="pt-BR" altLang="en-US" sz="1800" dirty="0"/>
              <a:t>: “Criptografia e Segurança de Redes” (6ª Ed.), Pearson-Prentice-Hall (2014).</a:t>
            </a:r>
          </a:p>
          <a:p>
            <a:r>
              <a:rPr lang="pt-BR" altLang="en-US" sz="2000" dirty="0"/>
              <a:t>M. </a:t>
            </a:r>
            <a:r>
              <a:rPr lang="pt-BR" altLang="en-US" sz="2000" dirty="0" err="1"/>
              <a:t>Goodrich</a:t>
            </a:r>
            <a:r>
              <a:rPr lang="pt-BR" altLang="en-US" sz="2000" dirty="0"/>
              <a:t>, R. </a:t>
            </a:r>
            <a:r>
              <a:rPr lang="pt-BR" altLang="en-US" sz="2000" dirty="0" err="1"/>
              <a:t>Tamassia</a:t>
            </a:r>
            <a:r>
              <a:rPr lang="pt-BR" altLang="en-US" sz="2000" dirty="0"/>
              <a:t>, “Introdução à Segurança de Computadores”. </a:t>
            </a:r>
            <a:r>
              <a:rPr lang="pt-BR" altLang="en-US" sz="2000" dirty="0" err="1"/>
              <a:t>Bookman</a:t>
            </a:r>
            <a:r>
              <a:rPr lang="pt-BR" altLang="en-US" sz="2000" dirty="0"/>
              <a:t>, 2013</a:t>
            </a:r>
          </a:p>
          <a:p>
            <a:r>
              <a:rPr lang="pt-BR" altLang="en-US" sz="2000" dirty="0"/>
              <a:t>S. </a:t>
            </a:r>
            <a:r>
              <a:rPr lang="pt-BR" altLang="en-US" sz="2000" dirty="0" err="1"/>
              <a:t>Wykes</a:t>
            </a:r>
            <a:r>
              <a:rPr lang="pt-BR" altLang="en-US" sz="2000" dirty="0"/>
              <a:t>. Criptografia Essencial: A Jornada do Criptógrafo, 1a ed. </a:t>
            </a:r>
            <a:r>
              <a:rPr lang="pt-BR" altLang="en-US" sz="2000" dirty="0" err="1"/>
              <a:t>Elsevier</a:t>
            </a:r>
            <a:r>
              <a:rPr lang="pt-BR" altLang="en-US" sz="2000" dirty="0"/>
              <a:t>, 2016.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486718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862064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pt-BR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Apêndice: Exemplos de Ataques vs. Serviços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764704"/>
            <a:ext cx="1849388" cy="1849388"/>
          </a:xfrm>
          <a:prstGeom prst="rect">
            <a:avLst/>
          </a:prstGeom>
        </p:spPr>
      </p:pic>
      <p:pic>
        <p:nvPicPr>
          <p:cNvPr id="5" name="Picture 4" descr="https://freesvg.org/img/154914377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887" y="1649206"/>
            <a:ext cx="203234" cy="20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353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en-US" dirty="0"/>
              <a:t>Conteúdo do curso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4713312"/>
          </a:xfrm>
        </p:spPr>
        <p:txBody>
          <a:bodyPr/>
          <a:lstStyle/>
          <a:p>
            <a:pPr marL="457200" indent="-457200" algn="l" eaLnBrk="1" hangingPunct="1">
              <a:buFont typeface="+mj-lt"/>
              <a:buAutoNum type="arabicPeriod"/>
            </a:pPr>
            <a:r>
              <a:rPr lang="pt-BR" sz="2000" dirty="0"/>
              <a:t>Introdução à </a:t>
            </a:r>
            <a:r>
              <a:rPr lang="pt-BR" sz="2000" dirty="0" err="1"/>
              <a:t>cibersegurança</a:t>
            </a:r>
            <a:r>
              <a:rPr lang="pt-BR" sz="2000" dirty="0"/>
              <a:t>: fundamentos e serviços de segurança. Algoritmos criptográficos para confidencialidade</a:t>
            </a:r>
          </a:p>
          <a:p>
            <a:pPr marL="457200" indent="-457200" algn="l" eaLnBrk="1" hangingPunct="1">
              <a:buFont typeface="+mj-lt"/>
              <a:buAutoNum type="arabicPeriod"/>
            </a:pPr>
            <a:r>
              <a:rPr lang="pt-BR" sz="2000" dirty="0"/>
              <a:t>Integridade, autenticidade e geração de números aleatórios </a:t>
            </a:r>
          </a:p>
          <a:p>
            <a:pPr marL="457200" indent="-457200" algn="l" eaLnBrk="1" hangingPunct="1">
              <a:buFont typeface="+mj-lt"/>
              <a:buAutoNum type="arabicPeriod"/>
            </a:pPr>
            <a:r>
              <a:rPr lang="pt-BR" sz="2000" dirty="0"/>
              <a:t>Assinaturas digitais, cifração </a:t>
            </a:r>
            <a:r>
              <a:rPr lang="pt-BR" sz="2000" dirty="0" err="1"/>
              <a:t>assimérica</a:t>
            </a:r>
            <a:r>
              <a:rPr lang="pt-BR" sz="2000" dirty="0"/>
              <a:t> e certificação digital </a:t>
            </a:r>
          </a:p>
          <a:p>
            <a:pPr marL="457200" indent="-457200" algn="l" eaLnBrk="1" hangingPunct="1">
              <a:buFont typeface="+mj-lt"/>
              <a:buAutoNum type="arabicPeriod"/>
            </a:pPr>
            <a:r>
              <a:rPr lang="pt-BR" sz="2000" dirty="0"/>
              <a:t>Autenticação de usuários </a:t>
            </a:r>
          </a:p>
          <a:p>
            <a:pPr marL="457200" indent="-457200" algn="l" eaLnBrk="1" hangingPunct="1">
              <a:buFont typeface="+mj-lt"/>
              <a:buAutoNum type="arabicPeriod"/>
            </a:pPr>
            <a:r>
              <a:rPr lang="pt-BR" sz="2000" dirty="0"/>
              <a:t>Programação Segura: erros comuns e melhores práticas</a:t>
            </a:r>
            <a:endParaRPr lang="pt-BR" sz="1100" dirty="0"/>
          </a:p>
          <a:p>
            <a:r>
              <a:rPr lang="en-US" altLang="en-US" sz="2000" dirty="0" err="1"/>
              <a:t>Livro-texto</a:t>
            </a:r>
            <a:r>
              <a:rPr lang="en-US" altLang="en-US" sz="2000" dirty="0"/>
              <a:t>: W. Stallings, L. Brown “Computer Security Principles and Practice – 2nd/3rd/4th edition”. Prentice-Hall, ISBN: 0-13-277506-9. 2011/2015/2018.</a:t>
            </a:r>
          </a:p>
          <a:p>
            <a:pPr lvl="1"/>
            <a:r>
              <a:rPr lang="pt-BR" altLang="en-US" sz="1800" dirty="0"/>
              <a:t>Em português: </a:t>
            </a:r>
            <a:r>
              <a:rPr lang="en-US" altLang="en-US" sz="1800" dirty="0"/>
              <a:t>W. Stallings, L. Brown. </a:t>
            </a:r>
            <a:r>
              <a:rPr lang="pt-BR" altLang="en-US" sz="1800" dirty="0"/>
              <a:t>“Segurança de Computadores - Princípios e Práticas” (2ª Ed), </a:t>
            </a:r>
            <a:r>
              <a:rPr lang="pt-BR" altLang="en-US" sz="1800" dirty="0" err="1"/>
              <a:t>Elsevier</a:t>
            </a:r>
            <a:r>
              <a:rPr lang="pt-BR" altLang="en-US" sz="1800" dirty="0"/>
              <a:t>, 2014 </a:t>
            </a:r>
          </a:p>
          <a:p>
            <a:r>
              <a:rPr lang="pt-BR" altLang="en-US" sz="2000" dirty="0"/>
              <a:t>Extra: </a:t>
            </a:r>
            <a:r>
              <a:rPr lang="pt-BR" altLang="en-US" sz="2000" dirty="0">
                <a:hlinkClick r:id="rId2"/>
              </a:rPr>
              <a:t>https://youtu.be/JrVS7YsGw8w</a:t>
            </a:r>
            <a:r>
              <a:rPr lang="pt-BR" altLang="en-US" sz="2000" dirty="0"/>
              <a:t> (UNIVESP: 6 aulas)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80026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en-US" sz="3600"/>
              <a:t>Interceptação</a:t>
            </a:r>
          </a:p>
        </p:txBody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2117725"/>
          </a:xfrm>
        </p:spPr>
        <p:txBody>
          <a:bodyPr/>
          <a:lstStyle/>
          <a:p>
            <a:pPr eaLnBrk="1" hangingPunct="1"/>
            <a:r>
              <a:rPr lang="pt-BR" altLang="en-US" dirty="0"/>
              <a:t>Vazamento de informações (ex.: senhas)</a:t>
            </a:r>
          </a:p>
          <a:p>
            <a:pPr eaLnBrk="1" hangingPunct="1"/>
            <a:r>
              <a:rPr lang="pt-BR" altLang="en-US" dirty="0"/>
              <a:t>Para evitar que o intruso entenda o conteúdo das mensagens, é necessário cifrar os dados (</a:t>
            </a:r>
            <a:r>
              <a:rPr lang="pt-BR" altLang="en-US" b="1" i="1" dirty="0"/>
              <a:t>confidencialidade</a:t>
            </a:r>
            <a:r>
              <a:rPr lang="pt-BR" altLang="en-US" dirty="0"/>
              <a:t>) </a:t>
            </a: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463" y="3790950"/>
            <a:ext cx="1154112" cy="106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3275013" y="4138613"/>
            <a:ext cx="360362" cy="144462"/>
          </a:xfrm>
          <a:prstGeom prst="rect">
            <a:avLst/>
          </a:prstGeom>
          <a:solidFill>
            <a:schemeClr val="hlink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62" name="Rectangle 6"/>
          <p:cNvSpPr>
            <a:spLocks noChangeArrowheads="1"/>
          </p:cNvSpPr>
          <p:nvPr/>
        </p:nvSpPr>
        <p:spPr bwMode="auto">
          <a:xfrm>
            <a:off x="3779838" y="4138613"/>
            <a:ext cx="360362" cy="144462"/>
          </a:xfrm>
          <a:prstGeom prst="rect">
            <a:avLst/>
          </a:prstGeom>
          <a:solidFill>
            <a:schemeClr val="hlink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63" name="Rectangle 7"/>
          <p:cNvSpPr>
            <a:spLocks noChangeArrowheads="1"/>
          </p:cNvSpPr>
          <p:nvPr/>
        </p:nvSpPr>
        <p:spPr bwMode="auto">
          <a:xfrm>
            <a:off x="4283075" y="4138613"/>
            <a:ext cx="360363" cy="144462"/>
          </a:xfrm>
          <a:prstGeom prst="rect">
            <a:avLst/>
          </a:prstGeom>
          <a:solidFill>
            <a:schemeClr val="hlink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64" name="Rectangle 8"/>
          <p:cNvSpPr>
            <a:spLocks noChangeArrowheads="1"/>
          </p:cNvSpPr>
          <p:nvPr/>
        </p:nvSpPr>
        <p:spPr bwMode="auto">
          <a:xfrm>
            <a:off x="4787900" y="4138613"/>
            <a:ext cx="360363" cy="144462"/>
          </a:xfrm>
          <a:prstGeom prst="rect">
            <a:avLst/>
          </a:prstGeom>
          <a:solidFill>
            <a:schemeClr val="hlink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65" name="Rectangle 9"/>
          <p:cNvSpPr>
            <a:spLocks noChangeArrowheads="1"/>
          </p:cNvSpPr>
          <p:nvPr/>
        </p:nvSpPr>
        <p:spPr bwMode="auto">
          <a:xfrm>
            <a:off x="5292725" y="4138613"/>
            <a:ext cx="360363" cy="144462"/>
          </a:xfrm>
          <a:prstGeom prst="rect">
            <a:avLst/>
          </a:prstGeom>
          <a:solidFill>
            <a:schemeClr val="hlink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66" name="Rectangle 10"/>
          <p:cNvSpPr>
            <a:spLocks noChangeArrowheads="1"/>
          </p:cNvSpPr>
          <p:nvPr/>
        </p:nvSpPr>
        <p:spPr bwMode="auto">
          <a:xfrm>
            <a:off x="5795963" y="4138613"/>
            <a:ext cx="360362" cy="144462"/>
          </a:xfrm>
          <a:prstGeom prst="rect">
            <a:avLst/>
          </a:prstGeom>
          <a:solidFill>
            <a:schemeClr val="hlink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67" name="Rectangle 11"/>
          <p:cNvSpPr>
            <a:spLocks noChangeArrowheads="1"/>
          </p:cNvSpPr>
          <p:nvPr/>
        </p:nvSpPr>
        <p:spPr bwMode="auto">
          <a:xfrm>
            <a:off x="6299200" y="4138613"/>
            <a:ext cx="360363" cy="144462"/>
          </a:xfrm>
          <a:prstGeom prst="rect">
            <a:avLst/>
          </a:prstGeom>
          <a:solidFill>
            <a:schemeClr val="hlink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68" name="Text Box 12"/>
          <p:cNvSpPr txBox="1">
            <a:spLocks noChangeArrowheads="1"/>
          </p:cNvSpPr>
          <p:nvPr/>
        </p:nvSpPr>
        <p:spPr bwMode="auto">
          <a:xfrm>
            <a:off x="1809750" y="4778375"/>
            <a:ext cx="10128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pt-BR" altLang="en-US" sz="2000">
                <a:latin typeface="Arial" panose="020B0604020202020204" pitchFamily="34" charset="0"/>
              </a:rPr>
              <a:t>Origem</a:t>
            </a:r>
          </a:p>
        </p:txBody>
      </p:sp>
      <p:sp>
        <p:nvSpPr>
          <p:cNvPr id="19469" name="Text Box 13"/>
          <p:cNvSpPr txBox="1">
            <a:spLocks noChangeArrowheads="1"/>
          </p:cNvSpPr>
          <p:nvPr/>
        </p:nvSpPr>
        <p:spPr bwMode="auto">
          <a:xfrm>
            <a:off x="6950075" y="4705350"/>
            <a:ext cx="10429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pt-BR" altLang="en-US" sz="2000">
                <a:latin typeface="Arial" panose="020B0604020202020204" pitchFamily="34" charset="0"/>
              </a:rPr>
              <a:t>Destino</a:t>
            </a:r>
          </a:p>
        </p:txBody>
      </p:sp>
      <p:sp>
        <p:nvSpPr>
          <p:cNvPr id="296974" name="Text Box 14"/>
          <p:cNvSpPr txBox="1">
            <a:spLocks noChangeArrowheads="1"/>
          </p:cNvSpPr>
          <p:nvPr/>
        </p:nvSpPr>
        <p:spPr bwMode="auto">
          <a:xfrm>
            <a:off x="5661025" y="5799138"/>
            <a:ext cx="9556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pt-BR" altLang="en-US" sz="2000">
                <a:latin typeface="Arial" panose="020B0604020202020204" pitchFamily="34" charset="0"/>
              </a:rPr>
              <a:t>Intruso</a:t>
            </a:r>
          </a:p>
        </p:txBody>
      </p:sp>
      <p:pic>
        <p:nvPicPr>
          <p:cNvPr id="19471" name="Picture 15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3790950"/>
            <a:ext cx="1154113" cy="106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76" name="Picture 16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775" y="5087938"/>
            <a:ext cx="1154113" cy="106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77" name="Rectangle 17"/>
          <p:cNvSpPr>
            <a:spLocks noChangeArrowheads="1"/>
          </p:cNvSpPr>
          <p:nvPr/>
        </p:nvSpPr>
        <p:spPr bwMode="auto">
          <a:xfrm>
            <a:off x="4067175" y="4354513"/>
            <a:ext cx="360363" cy="144462"/>
          </a:xfrm>
          <a:prstGeom prst="rect">
            <a:avLst/>
          </a:prstGeom>
          <a:solidFill>
            <a:schemeClr val="hlink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96978" name="Rectangle 18"/>
          <p:cNvSpPr>
            <a:spLocks noChangeArrowheads="1"/>
          </p:cNvSpPr>
          <p:nvPr/>
        </p:nvSpPr>
        <p:spPr bwMode="auto">
          <a:xfrm>
            <a:off x="4284663" y="4583113"/>
            <a:ext cx="360362" cy="144462"/>
          </a:xfrm>
          <a:prstGeom prst="rect">
            <a:avLst/>
          </a:prstGeom>
          <a:solidFill>
            <a:schemeClr val="hlink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96979" name="Rectangle 19"/>
          <p:cNvSpPr>
            <a:spLocks noChangeArrowheads="1"/>
          </p:cNvSpPr>
          <p:nvPr/>
        </p:nvSpPr>
        <p:spPr bwMode="auto">
          <a:xfrm>
            <a:off x="4572000" y="4799013"/>
            <a:ext cx="360363" cy="144462"/>
          </a:xfrm>
          <a:prstGeom prst="rect">
            <a:avLst/>
          </a:prstGeom>
          <a:solidFill>
            <a:schemeClr val="hlink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96980" name="Rectangle 20"/>
          <p:cNvSpPr>
            <a:spLocks noChangeArrowheads="1"/>
          </p:cNvSpPr>
          <p:nvPr/>
        </p:nvSpPr>
        <p:spPr bwMode="auto">
          <a:xfrm>
            <a:off x="4859338" y="5014913"/>
            <a:ext cx="360362" cy="144462"/>
          </a:xfrm>
          <a:prstGeom prst="rect">
            <a:avLst/>
          </a:prstGeom>
          <a:solidFill>
            <a:schemeClr val="hlink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6334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6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96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96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96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96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96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96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96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63" grpId="0" build="p" autoUpdateAnimBg="0"/>
      <p:bldP spid="296974" grpId="0"/>
      <p:bldP spid="296977" grpId="0" animBg="1"/>
      <p:bldP spid="296978" grpId="0" animBg="1"/>
      <p:bldP spid="296979" grpId="0" animBg="1"/>
      <p:bldP spid="29698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en-US" sz="3600"/>
              <a:t>Interrupção</a:t>
            </a:r>
          </a:p>
        </p:txBody>
      </p:sp>
      <p:sp>
        <p:nvSpPr>
          <p:cNvPr id="297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3667125"/>
          </a:xfrm>
        </p:spPr>
        <p:txBody>
          <a:bodyPr/>
          <a:lstStyle/>
          <a:p>
            <a:pPr eaLnBrk="1" hangingPunct="1"/>
            <a:r>
              <a:rPr lang="pt-BR" altLang="en-US" dirty="0"/>
              <a:t>Dados nunca chegam ao destino</a:t>
            </a:r>
          </a:p>
          <a:p>
            <a:pPr lvl="1" eaLnBrk="1" hangingPunct="1"/>
            <a:r>
              <a:rPr lang="pt-BR" altLang="en-US" dirty="0"/>
              <a:t>Ex.: “derrubar um site”</a:t>
            </a:r>
          </a:p>
          <a:p>
            <a:pPr eaLnBrk="1" hangingPunct="1"/>
            <a:endParaRPr lang="pt-BR" altLang="en-US" dirty="0"/>
          </a:p>
          <a:p>
            <a:pPr eaLnBrk="1" hangingPunct="1"/>
            <a:endParaRPr lang="pt-BR" altLang="en-US" dirty="0"/>
          </a:p>
          <a:p>
            <a:pPr eaLnBrk="1" hangingPunct="1"/>
            <a:endParaRPr lang="pt-BR" altLang="en-US" dirty="0"/>
          </a:p>
          <a:p>
            <a:pPr eaLnBrk="1" hangingPunct="1"/>
            <a:endParaRPr lang="pt-BR" altLang="en-US" dirty="0"/>
          </a:p>
          <a:p>
            <a:pPr eaLnBrk="1" hangingPunct="1"/>
            <a:r>
              <a:rPr lang="pt-BR" altLang="en-US" dirty="0"/>
              <a:t>É necessária a segurança física dos recursos de processamento e de comunicação de dados! (</a:t>
            </a:r>
            <a:r>
              <a:rPr lang="pt-BR" altLang="en-US" b="1" i="1" dirty="0"/>
              <a:t>disponibilidade</a:t>
            </a:r>
            <a:r>
              <a:rPr lang="pt-BR" altLang="en-US" dirty="0"/>
              <a:t>) 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463" y="2867025"/>
            <a:ext cx="1154112" cy="106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3275013" y="3214688"/>
            <a:ext cx="360362" cy="144462"/>
          </a:xfrm>
          <a:prstGeom prst="rect">
            <a:avLst/>
          </a:prstGeom>
          <a:solidFill>
            <a:schemeClr val="hlink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0486" name="Rectangle 6"/>
          <p:cNvSpPr>
            <a:spLocks noChangeArrowheads="1"/>
          </p:cNvSpPr>
          <p:nvPr/>
        </p:nvSpPr>
        <p:spPr bwMode="auto">
          <a:xfrm>
            <a:off x="3779838" y="3214688"/>
            <a:ext cx="360362" cy="144462"/>
          </a:xfrm>
          <a:prstGeom prst="rect">
            <a:avLst/>
          </a:prstGeom>
          <a:solidFill>
            <a:schemeClr val="hlink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4283075" y="3214688"/>
            <a:ext cx="360363" cy="144462"/>
          </a:xfrm>
          <a:prstGeom prst="rect">
            <a:avLst/>
          </a:prstGeom>
          <a:solidFill>
            <a:schemeClr val="hlink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0488" name="Text Box 8"/>
          <p:cNvSpPr txBox="1">
            <a:spLocks noChangeArrowheads="1"/>
          </p:cNvSpPr>
          <p:nvPr/>
        </p:nvSpPr>
        <p:spPr bwMode="auto">
          <a:xfrm>
            <a:off x="1809750" y="3854450"/>
            <a:ext cx="10128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pt-BR" altLang="en-US" sz="2000">
                <a:latin typeface="Arial" panose="020B0604020202020204" pitchFamily="34" charset="0"/>
              </a:rPr>
              <a:t>Origem</a:t>
            </a:r>
          </a:p>
        </p:txBody>
      </p:sp>
      <p:sp>
        <p:nvSpPr>
          <p:cNvPr id="20489" name="Text Box 9"/>
          <p:cNvSpPr txBox="1">
            <a:spLocks noChangeArrowheads="1"/>
          </p:cNvSpPr>
          <p:nvPr/>
        </p:nvSpPr>
        <p:spPr bwMode="auto">
          <a:xfrm>
            <a:off x="6950075" y="3781425"/>
            <a:ext cx="10429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pt-BR" altLang="en-US" sz="2000">
                <a:latin typeface="Arial" panose="020B0604020202020204" pitchFamily="34" charset="0"/>
              </a:rPr>
              <a:t>Destino</a:t>
            </a:r>
          </a:p>
        </p:txBody>
      </p:sp>
      <p:pic>
        <p:nvPicPr>
          <p:cNvPr id="20490" name="Picture 10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867025"/>
            <a:ext cx="1154113" cy="106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1" name="Line 11"/>
          <p:cNvSpPr>
            <a:spLocks noChangeShapeType="1"/>
          </p:cNvSpPr>
          <p:nvPr/>
        </p:nvSpPr>
        <p:spPr bwMode="auto">
          <a:xfrm>
            <a:off x="4787900" y="3011488"/>
            <a:ext cx="0" cy="5762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135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7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97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97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987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en-US" sz="3600"/>
              <a:t>Modificação</a:t>
            </a:r>
          </a:p>
        </p:txBody>
      </p:sp>
      <p:sp>
        <p:nvSpPr>
          <p:cNvPr id="299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39888"/>
            <a:ext cx="7772400" cy="3937000"/>
          </a:xfrm>
        </p:spPr>
        <p:txBody>
          <a:bodyPr/>
          <a:lstStyle/>
          <a:p>
            <a:pPr eaLnBrk="1" hangingPunct="1"/>
            <a:r>
              <a:rPr lang="pt-BR" altLang="en-US" dirty="0"/>
              <a:t>Informações Corrompidas/falsas</a:t>
            </a:r>
          </a:p>
          <a:p>
            <a:pPr lvl="1" eaLnBrk="1" hangingPunct="1"/>
            <a:r>
              <a:rPr lang="pt-BR" altLang="en-US" dirty="0"/>
              <a:t>Ex.: alterar destino de um pagamento bancário</a:t>
            </a:r>
          </a:p>
          <a:p>
            <a:pPr eaLnBrk="1" hangingPunct="1"/>
            <a:endParaRPr lang="pt-BR" altLang="en-US" dirty="0"/>
          </a:p>
          <a:p>
            <a:pPr eaLnBrk="1" hangingPunct="1"/>
            <a:endParaRPr lang="pt-BR" altLang="en-US" dirty="0"/>
          </a:p>
          <a:p>
            <a:pPr eaLnBrk="1" hangingPunct="1"/>
            <a:endParaRPr lang="pt-BR" altLang="en-US" dirty="0"/>
          </a:p>
          <a:p>
            <a:pPr eaLnBrk="1" hangingPunct="1"/>
            <a:endParaRPr lang="pt-BR" altLang="en-US" dirty="0"/>
          </a:p>
          <a:p>
            <a:pPr eaLnBrk="1" hangingPunct="1"/>
            <a:endParaRPr lang="pt-BR" altLang="en-US" dirty="0"/>
          </a:p>
          <a:p>
            <a:pPr eaLnBrk="1" hangingPunct="1"/>
            <a:r>
              <a:rPr lang="pt-BR" altLang="en-US" dirty="0"/>
              <a:t>Para evitar tal ataque, é preciso garantir a </a:t>
            </a:r>
            <a:r>
              <a:rPr lang="pt-BR" altLang="en-US" b="1" i="1" dirty="0"/>
              <a:t>integridade</a:t>
            </a:r>
            <a:r>
              <a:rPr lang="pt-BR" altLang="en-US" dirty="0"/>
              <a:t> e a </a:t>
            </a:r>
            <a:r>
              <a:rPr lang="pt-BR" altLang="en-US" b="1" i="1" dirty="0"/>
              <a:t>autenticidade</a:t>
            </a:r>
            <a:r>
              <a:rPr lang="pt-BR" altLang="en-US" dirty="0"/>
              <a:t> dos dados</a:t>
            </a: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463" y="2841625"/>
            <a:ext cx="1154112" cy="106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3275013" y="3189288"/>
            <a:ext cx="360362" cy="144462"/>
          </a:xfrm>
          <a:prstGeom prst="rect">
            <a:avLst/>
          </a:prstGeom>
          <a:solidFill>
            <a:schemeClr val="hlink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1510" name="Rectangle 6"/>
          <p:cNvSpPr>
            <a:spLocks noChangeArrowheads="1"/>
          </p:cNvSpPr>
          <p:nvPr/>
        </p:nvSpPr>
        <p:spPr bwMode="auto">
          <a:xfrm>
            <a:off x="3779838" y="3189288"/>
            <a:ext cx="360362" cy="144462"/>
          </a:xfrm>
          <a:prstGeom prst="rect">
            <a:avLst/>
          </a:prstGeom>
          <a:solidFill>
            <a:schemeClr val="hlink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1511" name="Rectangle 7"/>
          <p:cNvSpPr>
            <a:spLocks noChangeArrowheads="1"/>
          </p:cNvSpPr>
          <p:nvPr/>
        </p:nvSpPr>
        <p:spPr bwMode="auto">
          <a:xfrm>
            <a:off x="6657975" y="3189288"/>
            <a:ext cx="360363" cy="144462"/>
          </a:xfrm>
          <a:prstGeom prst="rect">
            <a:avLst/>
          </a:prstGeom>
          <a:solidFill>
            <a:srgbClr val="996600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1512" name="Rectangle 8"/>
          <p:cNvSpPr>
            <a:spLocks noChangeArrowheads="1"/>
          </p:cNvSpPr>
          <p:nvPr/>
        </p:nvSpPr>
        <p:spPr bwMode="auto">
          <a:xfrm>
            <a:off x="6153150" y="3189288"/>
            <a:ext cx="360363" cy="144462"/>
          </a:xfrm>
          <a:prstGeom prst="rect">
            <a:avLst/>
          </a:prstGeom>
          <a:solidFill>
            <a:srgbClr val="996600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1513" name="Text Box 9"/>
          <p:cNvSpPr txBox="1">
            <a:spLocks noChangeArrowheads="1"/>
          </p:cNvSpPr>
          <p:nvPr/>
        </p:nvSpPr>
        <p:spPr bwMode="auto">
          <a:xfrm>
            <a:off x="1809750" y="3829050"/>
            <a:ext cx="10128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pt-BR" altLang="en-US" sz="2000">
                <a:latin typeface="Arial" panose="020B0604020202020204" pitchFamily="34" charset="0"/>
              </a:rPr>
              <a:t>Origem</a:t>
            </a:r>
          </a:p>
        </p:txBody>
      </p:sp>
      <p:sp>
        <p:nvSpPr>
          <p:cNvPr id="21514" name="Text Box 10"/>
          <p:cNvSpPr txBox="1">
            <a:spLocks noChangeArrowheads="1"/>
          </p:cNvSpPr>
          <p:nvPr/>
        </p:nvSpPr>
        <p:spPr bwMode="auto">
          <a:xfrm>
            <a:off x="6950075" y="3756025"/>
            <a:ext cx="10429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pt-BR" altLang="en-US" sz="2000">
                <a:latin typeface="Arial" panose="020B0604020202020204" pitchFamily="34" charset="0"/>
              </a:rPr>
              <a:t>Destino</a:t>
            </a:r>
          </a:p>
        </p:txBody>
      </p:sp>
      <p:sp>
        <p:nvSpPr>
          <p:cNvPr id="21515" name="Text Box 11"/>
          <p:cNvSpPr txBox="1">
            <a:spLocks noChangeArrowheads="1"/>
          </p:cNvSpPr>
          <p:nvPr/>
        </p:nvSpPr>
        <p:spPr bwMode="auto">
          <a:xfrm>
            <a:off x="5437188" y="4632325"/>
            <a:ext cx="9556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pt-BR" altLang="en-US" sz="2000">
                <a:latin typeface="Arial" panose="020B0604020202020204" pitchFamily="34" charset="0"/>
              </a:rPr>
              <a:t>Intruso</a:t>
            </a:r>
          </a:p>
        </p:txBody>
      </p:sp>
      <p:pic>
        <p:nvPicPr>
          <p:cNvPr id="21516" name="Picture 1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875" y="2841625"/>
            <a:ext cx="1154113" cy="106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7" name="Picture 1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21125"/>
            <a:ext cx="1154113" cy="106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8" name="Rectangle 14"/>
          <p:cNvSpPr>
            <a:spLocks noChangeArrowheads="1"/>
          </p:cNvSpPr>
          <p:nvPr/>
        </p:nvSpPr>
        <p:spPr bwMode="auto">
          <a:xfrm>
            <a:off x="4067175" y="3405188"/>
            <a:ext cx="360363" cy="144462"/>
          </a:xfrm>
          <a:prstGeom prst="rect">
            <a:avLst/>
          </a:prstGeom>
          <a:solidFill>
            <a:schemeClr val="hlink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1519" name="Rectangle 15"/>
          <p:cNvSpPr>
            <a:spLocks noChangeArrowheads="1"/>
          </p:cNvSpPr>
          <p:nvPr/>
        </p:nvSpPr>
        <p:spPr bwMode="auto">
          <a:xfrm>
            <a:off x="4284663" y="3633788"/>
            <a:ext cx="360362" cy="144462"/>
          </a:xfrm>
          <a:prstGeom prst="rect">
            <a:avLst/>
          </a:prstGeom>
          <a:solidFill>
            <a:schemeClr val="hlink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1520" name="Rectangle 16"/>
          <p:cNvSpPr>
            <a:spLocks noChangeArrowheads="1"/>
          </p:cNvSpPr>
          <p:nvPr/>
        </p:nvSpPr>
        <p:spPr bwMode="auto">
          <a:xfrm>
            <a:off x="4572000" y="3849688"/>
            <a:ext cx="360363" cy="144462"/>
          </a:xfrm>
          <a:prstGeom prst="rect">
            <a:avLst/>
          </a:prstGeom>
          <a:solidFill>
            <a:schemeClr val="hlink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1521" name="Rectangle 17"/>
          <p:cNvSpPr>
            <a:spLocks noChangeArrowheads="1"/>
          </p:cNvSpPr>
          <p:nvPr/>
        </p:nvSpPr>
        <p:spPr bwMode="auto">
          <a:xfrm>
            <a:off x="5867400" y="3417888"/>
            <a:ext cx="360363" cy="144462"/>
          </a:xfrm>
          <a:prstGeom prst="rect">
            <a:avLst/>
          </a:prstGeom>
          <a:solidFill>
            <a:srgbClr val="996600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1522" name="Rectangle 18"/>
          <p:cNvSpPr>
            <a:spLocks noChangeArrowheads="1"/>
          </p:cNvSpPr>
          <p:nvPr/>
        </p:nvSpPr>
        <p:spPr bwMode="auto">
          <a:xfrm>
            <a:off x="5651500" y="3646488"/>
            <a:ext cx="360363" cy="144462"/>
          </a:xfrm>
          <a:prstGeom prst="rect">
            <a:avLst/>
          </a:prstGeom>
          <a:solidFill>
            <a:srgbClr val="996600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1523" name="Rectangle 19"/>
          <p:cNvSpPr>
            <a:spLocks noChangeArrowheads="1"/>
          </p:cNvSpPr>
          <p:nvPr/>
        </p:nvSpPr>
        <p:spPr bwMode="auto">
          <a:xfrm>
            <a:off x="5435600" y="3862388"/>
            <a:ext cx="360363" cy="144462"/>
          </a:xfrm>
          <a:prstGeom prst="rect">
            <a:avLst/>
          </a:prstGeom>
          <a:solidFill>
            <a:srgbClr val="996600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342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9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99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99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011" grpId="0" build="p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en-US" sz="3600"/>
              <a:t>Fabricação</a:t>
            </a:r>
          </a:p>
        </p:txBody>
      </p:sp>
      <p:sp>
        <p:nvSpPr>
          <p:cNvPr id="300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349500"/>
            <a:ext cx="7772400" cy="3527425"/>
          </a:xfrm>
        </p:spPr>
        <p:txBody>
          <a:bodyPr/>
          <a:lstStyle/>
          <a:p>
            <a:pPr eaLnBrk="1" hangingPunct="1"/>
            <a:endParaRPr lang="pt-BR" altLang="en-US" dirty="0"/>
          </a:p>
          <a:p>
            <a:pPr eaLnBrk="1" hangingPunct="1"/>
            <a:endParaRPr lang="pt-BR" altLang="en-US" dirty="0"/>
          </a:p>
          <a:p>
            <a:pPr eaLnBrk="1" hangingPunct="1"/>
            <a:endParaRPr lang="pt-BR" altLang="en-US" dirty="0"/>
          </a:p>
          <a:p>
            <a:pPr eaLnBrk="1" hangingPunct="1"/>
            <a:endParaRPr lang="pt-BR" altLang="en-US" dirty="0"/>
          </a:p>
          <a:p>
            <a:pPr eaLnBrk="1" hangingPunct="1"/>
            <a:endParaRPr lang="pt-BR" altLang="en-US" dirty="0"/>
          </a:p>
          <a:p>
            <a:pPr eaLnBrk="1" hangingPunct="1"/>
            <a:r>
              <a:rPr lang="pt-BR" altLang="en-US" dirty="0"/>
              <a:t>Para evitar este tipo de ataque é preciso garantir a </a:t>
            </a:r>
            <a:r>
              <a:rPr lang="pt-BR" altLang="en-US" b="1" i="1" dirty="0"/>
              <a:t>autenticidade</a:t>
            </a:r>
            <a:r>
              <a:rPr lang="pt-BR" altLang="en-US" dirty="0"/>
              <a:t> dos dados</a:t>
            </a: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463" y="2940050"/>
            <a:ext cx="1154112" cy="106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6657975" y="3287713"/>
            <a:ext cx="360363" cy="144462"/>
          </a:xfrm>
          <a:prstGeom prst="rect">
            <a:avLst/>
          </a:prstGeom>
          <a:solidFill>
            <a:srgbClr val="996600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6153150" y="3287713"/>
            <a:ext cx="360363" cy="144462"/>
          </a:xfrm>
          <a:prstGeom prst="rect">
            <a:avLst/>
          </a:prstGeom>
          <a:solidFill>
            <a:srgbClr val="996600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2535" name="Text Box 7"/>
          <p:cNvSpPr txBox="1">
            <a:spLocks noChangeArrowheads="1"/>
          </p:cNvSpPr>
          <p:nvPr/>
        </p:nvSpPr>
        <p:spPr bwMode="auto">
          <a:xfrm>
            <a:off x="1809750" y="3927475"/>
            <a:ext cx="10128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pt-BR" altLang="en-US" sz="2000">
                <a:latin typeface="Arial" panose="020B0604020202020204" pitchFamily="34" charset="0"/>
              </a:rPr>
              <a:t>Origem</a:t>
            </a:r>
          </a:p>
        </p:txBody>
      </p:sp>
      <p:sp>
        <p:nvSpPr>
          <p:cNvPr id="22536" name="Text Box 8"/>
          <p:cNvSpPr txBox="1">
            <a:spLocks noChangeArrowheads="1"/>
          </p:cNvSpPr>
          <p:nvPr/>
        </p:nvSpPr>
        <p:spPr bwMode="auto">
          <a:xfrm>
            <a:off x="6950075" y="3854450"/>
            <a:ext cx="10429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pt-BR" altLang="en-US" sz="2000">
                <a:latin typeface="Arial" panose="020B0604020202020204" pitchFamily="34" charset="0"/>
              </a:rPr>
              <a:t>Destino</a:t>
            </a:r>
          </a:p>
        </p:txBody>
      </p:sp>
      <p:sp>
        <p:nvSpPr>
          <p:cNvPr id="22537" name="Text Box 9"/>
          <p:cNvSpPr txBox="1">
            <a:spLocks noChangeArrowheads="1"/>
          </p:cNvSpPr>
          <p:nvPr/>
        </p:nvSpPr>
        <p:spPr bwMode="auto">
          <a:xfrm>
            <a:off x="5516563" y="4711700"/>
            <a:ext cx="9556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pt-BR" altLang="en-US" sz="2000">
                <a:latin typeface="Arial" panose="020B0604020202020204" pitchFamily="34" charset="0"/>
              </a:rPr>
              <a:t>Intruso</a:t>
            </a:r>
          </a:p>
        </p:txBody>
      </p:sp>
      <p:pic>
        <p:nvPicPr>
          <p:cNvPr id="22538" name="Picture 10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875" y="2940050"/>
            <a:ext cx="1154113" cy="106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9" name="Picture 1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019550"/>
            <a:ext cx="1154113" cy="106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40" name="Rectangle 12"/>
          <p:cNvSpPr>
            <a:spLocks noChangeArrowheads="1"/>
          </p:cNvSpPr>
          <p:nvPr/>
        </p:nvSpPr>
        <p:spPr bwMode="auto">
          <a:xfrm>
            <a:off x="5867400" y="3516313"/>
            <a:ext cx="360363" cy="144462"/>
          </a:xfrm>
          <a:prstGeom prst="rect">
            <a:avLst/>
          </a:prstGeom>
          <a:solidFill>
            <a:srgbClr val="996600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2541" name="Rectangle 13"/>
          <p:cNvSpPr>
            <a:spLocks noChangeArrowheads="1"/>
          </p:cNvSpPr>
          <p:nvPr/>
        </p:nvSpPr>
        <p:spPr bwMode="auto">
          <a:xfrm>
            <a:off x="5651500" y="3744913"/>
            <a:ext cx="360363" cy="144462"/>
          </a:xfrm>
          <a:prstGeom prst="rect">
            <a:avLst/>
          </a:prstGeom>
          <a:solidFill>
            <a:srgbClr val="996600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2542" name="Rectangle 14"/>
          <p:cNvSpPr>
            <a:spLocks noChangeArrowheads="1"/>
          </p:cNvSpPr>
          <p:nvPr/>
        </p:nvSpPr>
        <p:spPr bwMode="auto">
          <a:xfrm>
            <a:off x="5435600" y="3960813"/>
            <a:ext cx="360363" cy="144462"/>
          </a:xfrm>
          <a:prstGeom prst="rect">
            <a:avLst/>
          </a:prstGeom>
          <a:solidFill>
            <a:srgbClr val="996600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685800" y="1639888"/>
            <a:ext cx="7772400" cy="150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>
              <a:spcBef>
                <a:spcPct val="30000"/>
              </a:spcBef>
              <a:buFontTx/>
              <a:buChar char="•"/>
              <a:defRPr/>
            </a:pPr>
            <a:r>
              <a:rPr lang="pt-BR" altLang="en-US" sz="2800" kern="0" dirty="0">
                <a:solidFill>
                  <a:srgbClr val="000099"/>
                </a:solidFill>
                <a:latin typeface="+mn-lt"/>
                <a:cs typeface="+mn-cs"/>
              </a:rPr>
              <a:t>Mensagens criadas por atacante</a:t>
            </a:r>
          </a:p>
          <a:p>
            <a:pPr marL="742950" lvl="1" indent="-285750" algn="just">
              <a:spcBef>
                <a:spcPct val="20000"/>
              </a:spcBef>
              <a:buFontTx/>
              <a:buChar char="–"/>
              <a:defRPr/>
            </a:pPr>
            <a:r>
              <a:rPr lang="pt-BR" altLang="en-US" kern="0" dirty="0">
                <a:solidFill>
                  <a:srgbClr val="000099"/>
                </a:solidFill>
                <a:latin typeface="+mn-lt"/>
                <a:cs typeface="Arial" charset="0"/>
              </a:rPr>
              <a:t>Ex.: gerar uma ordem de pagamento falsa</a:t>
            </a:r>
          </a:p>
        </p:txBody>
      </p:sp>
    </p:spTree>
    <p:extLst>
      <p:ext uri="{BB962C8B-B14F-4D97-AF65-F5344CB8AC3E}">
        <p14:creationId xmlns:p14="http://schemas.microsoft.com/office/powerpoint/2010/main" val="256122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00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0035" grpId="0" build="p" autoUpdateAnimBg="0"/>
      <p:bldP spid="15" grpId="0" build="p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en-US" dirty="0"/>
              <a:t>Motivação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Programação segura é um universo grande demais para 6 aulas... </a:t>
            </a:r>
          </a:p>
          <a:p>
            <a:pPr lvl="1"/>
            <a:r>
              <a:rPr lang="pt-BR" dirty="0"/>
              <a:t>Objetivo é cobrir alguns aspectos críticos</a:t>
            </a:r>
          </a:p>
        </p:txBody>
      </p:sp>
      <p:pic>
        <p:nvPicPr>
          <p:cNvPr id="55298" name="Picture 2" descr="Mapp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45" y="3571218"/>
            <a:ext cx="8104909" cy="223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04426" y="609329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latin typeface="+mj-lt"/>
              </a:rPr>
              <a:t>Ex.: https://owasp.org/www-project-top-ten/</a:t>
            </a:r>
          </a:p>
        </p:txBody>
      </p:sp>
    </p:spTree>
    <p:extLst>
      <p:ext uri="{BB962C8B-B14F-4D97-AF65-F5344CB8AC3E}">
        <p14:creationId xmlns:p14="http://schemas.microsoft.com/office/powerpoint/2010/main" val="1618166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en-US" dirty="0"/>
              <a:t>Objetivos desta aula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44259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pt-BR" altLang="en-US" dirty="0"/>
              <a:t>Discutir aspectos fundamentais da segurança de sistemas computacionais. </a:t>
            </a:r>
          </a:p>
          <a:p>
            <a:pPr lvl="1" eaLnBrk="1" hangingPunct="1">
              <a:lnSpc>
                <a:spcPct val="90000"/>
              </a:lnSpc>
            </a:pPr>
            <a:r>
              <a:rPr lang="pt-BR" altLang="en-US" dirty="0"/>
              <a:t>Especificamente: </a:t>
            </a:r>
            <a:r>
              <a:rPr lang="pt-BR" altLang="en-US" i="1" dirty="0"/>
              <a:t>serviços de segurança</a:t>
            </a:r>
            <a:r>
              <a:rPr lang="pt-BR" altLang="en-US" dirty="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pt-BR" altLang="en-US" b="1" dirty="0"/>
              <a:t>Serviços básicos de segurança</a:t>
            </a:r>
            <a:r>
              <a:rPr lang="pt-BR" altLang="en-US" dirty="0"/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pt-BR" altLang="en-US" dirty="0"/>
              <a:t>Disponibilidade</a:t>
            </a:r>
          </a:p>
          <a:p>
            <a:pPr lvl="1" eaLnBrk="1" hangingPunct="1">
              <a:lnSpc>
                <a:spcPct val="90000"/>
              </a:lnSpc>
            </a:pPr>
            <a:r>
              <a:rPr lang="pt-BR" altLang="en-US" dirty="0"/>
              <a:t>Confidencialidade</a:t>
            </a:r>
          </a:p>
          <a:p>
            <a:pPr lvl="1" eaLnBrk="1" hangingPunct="1">
              <a:lnSpc>
                <a:spcPct val="90000"/>
              </a:lnSpc>
            </a:pPr>
            <a:r>
              <a:rPr lang="pt-BR" altLang="en-US" dirty="0"/>
              <a:t>Integridade</a:t>
            </a:r>
          </a:p>
          <a:p>
            <a:pPr lvl="1" eaLnBrk="1" hangingPunct="1">
              <a:lnSpc>
                <a:spcPct val="90000"/>
              </a:lnSpc>
            </a:pPr>
            <a:r>
              <a:rPr lang="pt-BR" altLang="en-US" dirty="0"/>
              <a:t>Autenticidade</a:t>
            </a:r>
          </a:p>
          <a:p>
            <a:pPr lvl="1" eaLnBrk="1" hangingPunct="1">
              <a:lnSpc>
                <a:spcPct val="90000"/>
              </a:lnSpc>
            </a:pPr>
            <a:r>
              <a:rPr lang="pt-BR" altLang="en-US" dirty="0"/>
              <a:t>Irretratabilidade</a:t>
            </a:r>
          </a:p>
        </p:txBody>
      </p:sp>
      <p:pic>
        <p:nvPicPr>
          <p:cNvPr id="83970" name="Picture 2" descr="Cybersecurity Lock Encryption - Free vector graphic on Pixaba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185" y="3933056"/>
            <a:ext cx="1808015" cy="1812264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648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en-US"/>
              <a:t>Disponibilidade</a:t>
            </a:r>
            <a:endParaRPr lang="pt-BR" altLang="en-US" noProof="1"/>
          </a:p>
        </p:txBody>
      </p:sp>
      <p:pic>
        <p:nvPicPr>
          <p:cNvPr id="275460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941888"/>
            <a:ext cx="2628900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918450" cy="38496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pt-BR" altLang="en-US"/>
              <a:t>Garantia de que usuários legítimos </a:t>
            </a:r>
            <a:r>
              <a:rPr lang="pt-BR" altLang="en-US" i="1"/>
              <a:t>não sejam impedidos</a:t>
            </a:r>
            <a:r>
              <a:rPr lang="pt-BR" altLang="en-US"/>
              <a:t> indevidamente de acessarem as informações e os recursos do sistema.</a:t>
            </a:r>
          </a:p>
          <a:p>
            <a:pPr eaLnBrk="1" hangingPunct="1">
              <a:lnSpc>
                <a:spcPct val="90000"/>
              </a:lnSpc>
            </a:pPr>
            <a:r>
              <a:rPr lang="pt-BR" altLang="en-US"/>
              <a:t>Serviço essencialmente extra-criptográfico (físico), e o mais arquitetural/empírico/ heurístico dentre os serviços básicos da segurança.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Exemplos de medidas: redundância, controle de acesso (físico), etc.</a:t>
            </a:r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162614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5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en-US"/>
              <a:t>Confidencialidade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484438" y="4867275"/>
            <a:ext cx="4176712" cy="1446213"/>
            <a:chOff x="2562" y="3154"/>
            <a:chExt cx="2631" cy="911"/>
          </a:xfrm>
        </p:grpSpPr>
        <p:pic>
          <p:nvPicPr>
            <p:cNvPr id="10245" name="Picture 5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2" y="3155"/>
              <a:ext cx="2631" cy="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46" name="Text Box 6"/>
            <p:cNvSpPr txBox="1">
              <a:spLocks noChangeArrowheads="1"/>
            </p:cNvSpPr>
            <p:nvPr/>
          </p:nvSpPr>
          <p:spPr bwMode="auto">
            <a:xfrm>
              <a:off x="3092" y="3154"/>
              <a:ext cx="29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30000"/>
                </a:spcBef>
                <a:buChar char="•"/>
                <a:defRPr sz="2800">
                  <a:solidFill>
                    <a:srgbClr val="000099"/>
                  </a:solidFill>
                  <a:latin typeface="Arial" panose="020B0604020202020204" pitchFamily="34" charset="0"/>
                </a:defRPr>
              </a:lvl1pPr>
              <a:lvl2pPr marL="742950" indent="-285750" algn="just">
                <a:spcBef>
                  <a:spcPct val="20000"/>
                </a:spcBef>
                <a:buChar char="–"/>
                <a:defRPr sz="2400">
                  <a:solidFill>
                    <a:srgbClr val="000099"/>
                  </a:solidFill>
                  <a:latin typeface="Arial" panose="020B0604020202020204" pitchFamily="34" charset="0"/>
                </a:defRPr>
              </a:lvl2pPr>
              <a:lvl3pPr marL="1143000" indent="-228600" algn="just">
                <a:spcBef>
                  <a:spcPct val="20000"/>
                </a:spcBef>
                <a:buChar char="•"/>
                <a:defRPr>
                  <a:solidFill>
                    <a:srgbClr val="000099"/>
                  </a:solidFill>
                  <a:latin typeface="Arial" panose="020B0604020202020204" pitchFamily="34" charset="0"/>
                </a:defRPr>
              </a:lvl3pPr>
              <a:lvl4pPr marL="1600200" indent="-228600" algn="just">
                <a:spcBef>
                  <a:spcPct val="20000"/>
                </a:spcBef>
                <a:buChar char="–"/>
                <a:defRPr sz="1600">
                  <a:solidFill>
                    <a:srgbClr val="000099"/>
                  </a:solidFill>
                  <a:latin typeface="Arial" panose="020B0604020202020204" pitchFamily="34" charset="0"/>
                </a:defRPr>
              </a:lvl4pPr>
              <a:lvl5pPr marL="2057400" indent="-228600" algn="just">
                <a:spcBef>
                  <a:spcPct val="20000"/>
                </a:spcBef>
                <a:buChar char="»"/>
                <a:defRPr sz="1600">
                  <a:solidFill>
                    <a:srgbClr val="000099"/>
                  </a:solidFill>
                  <a:latin typeface="Arial" panose="020B0604020202020204" pitchFamily="34" charset="0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0099"/>
                  </a:solidFill>
                  <a:latin typeface="Arial" panose="020B0604020202020204" pitchFamily="34" charset="0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0099"/>
                  </a:solidFill>
                  <a:latin typeface="Arial" panose="020B0604020202020204" pitchFamily="34" charset="0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0099"/>
                  </a:solidFill>
                  <a:latin typeface="Arial" panose="020B0604020202020204" pitchFamily="34" charset="0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0099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20000"/>
                </a:spcBef>
                <a:buFontTx/>
                <a:buNone/>
              </a:pPr>
              <a:r>
                <a:rPr lang="pt-BR" altLang="en-US" sz="2000">
                  <a:solidFill>
                    <a:srgbClr val="777777"/>
                  </a:solidFill>
                </a:rPr>
                <a:t>33</a:t>
              </a:r>
            </a:p>
          </p:txBody>
        </p:sp>
        <p:sp>
          <p:nvSpPr>
            <p:cNvPr id="10247" name="Text Box 7"/>
            <p:cNvSpPr txBox="1">
              <a:spLocks noChangeArrowheads="1"/>
            </p:cNvSpPr>
            <p:nvPr/>
          </p:nvSpPr>
          <p:spPr bwMode="auto">
            <a:xfrm>
              <a:off x="4317" y="3154"/>
              <a:ext cx="29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just">
                <a:spcBef>
                  <a:spcPct val="30000"/>
                </a:spcBef>
                <a:buChar char="•"/>
                <a:defRPr sz="2800">
                  <a:solidFill>
                    <a:srgbClr val="000099"/>
                  </a:solidFill>
                  <a:latin typeface="Arial" panose="020B0604020202020204" pitchFamily="34" charset="0"/>
                </a:defRPr>
              </a:lvl1pPr>
              <a:lvl2pPr marL="742950" indent="-285750" algn="just">
                <a:spcBef>
                  <a:spcPct val="20000"/>
                </a:spcBef>
                <a:buChar char="–"/>
                <a:defRPr sz="2400">
                  <a:solidFill>
                    <a:srgbClr val="000099"/>
                  </a:solidFill>
                  <a:latin typeface="Arial" panose="020B0604020202020204" pitchFamily="34" charset="0"/>
                </a:defRPr>
              </a:lvl2pPr>
              <a:lvl3pPr marL="1143000" indent="-228600" algn="just">
                <a:spcBef>
                  <a:spcPct val="20000"/>
                </a:spcBef>
                <a:buChar char="•"/>
                <a:defRPr>
                  <a:solidFill>
                    <a:srgbClr val="000099"/>
                  </a:solidFill>
                  <a:latin typeface="Arial" panose="020B0604020202020204" pitchFamily="34" charset="0"/>
                </a:defRPr>
              </a:lvl3pPr>
              <a:lvl4pPr marL="1600200" indent="-228600" algn="just">
                <a:spcBef>
                  <a:spcPct val="20000"/>
                </a:spcBef>
                <a:buChar char="–"/>
                <a:defRPr sz="1600">
                  <a:solidFill>
                    <a:srgbClr val="000099"/>
                  </a:solidFill>
                  <a:latin typeface="Arial" panose="020B0604020202020204" pitchFamily="34" charset="0"/>
                </a:defRPr>
              </a:lvl4pPr>
              <a:lvl5pPr marL="2057400" indent="-228600" algn="just">
                <a:spcBef>
                  <a:spcPct val="20000"/>
                </a:spcBef>
                <a:buChar char="»"/>
                <a:defRPr sz="1600">
                  <a:solidFill>
                    <a:srgbClr val="000099"/>
                  </a:solidFill>
                  <a:latin typeface="Arial" panose="020B0604020202020204" pitchFamily="34" charset="0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0099"/>
                  </a:solidFill>
                  <a:latin typeface="Arial" panose="020B0604020202020204" pitchFamily="34" charset="0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0099"/>
                  </a:solidFill>
                  <a:latin typeface="Arial" panose="020B0604020202020204" pitchFamily="34" charset="0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0099"/>
                  </a:solidFill>
                  <a:latin typeface="Arial" panose="020B0604020202020204" pitchFamily="34" charset="0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0099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20000"/>
                </a:spcBef>
                <a:buFontTx/>
                <a:buNone/>
              </a:pPr>
              <a:r>
                <a:rPr lang="pt-BR" altLang="en-US" sz="2000">
                  <a:solidFill>
                    <a:srgbClr val="777777"/>
                  </a:solidFill>
                </a:rPr>
                <a:t>33</a:t>
              </a:r>
            </a:p>
          </p:txBody>
        </p:sp>
        <p:sp>
          <p:nvSpPr>
            <p:cNvPr id="10248" name="Text Box 8"/>
            <p:cNvSpPr txBox="1">
              <a:spLocks noChangeArrowheads="1"/>
            </p:cNvSpPr>
            <p:nvPr/>
          </p:nvSpPr>
          <p:spPr bwMode="auto">
            <a:xfrm>
              <a:off x="3606" y="3518"/>
              <a:ext cx="54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spcBef>
                  <a:spcPct val="30000"/>
                </a:spcBef>
                <a:buChar char="•"/>
                <a:defRPr sz="2800">
                  <a:solidFill>
                    <a:srgbClr val="000099"/>
                  </a:solidFill>
                  <a:latin typeface="Arial" panose="020B0604020202020204" pitchFamily="34" charset="0"/>
                </a:defRPr>
              </a:lvl1pPr>
              <a:lvl2pPr marL="742950" indent="-285750" algn="just">
                <a:spcBef>
                  <a:spcPct val="20000"/>
                </a:spcBef>
                <a:buChar char="–"/>
                <a:defRPr sz="2400">
                  <a:solidFill>
                    <a:srgbClr val="000099"/>
                  </a:solidFill>
                  <a:latin typeface="Arial" panose="020B0604020202020204" pitchFamily="34" charset="0"/>
                </a:defRPr>
              </a:lvl2pPr>
              <a:lvl3pPr marL="1143000" indent="-228600" algn="just">
                <a:spcBef>
                  <a:spcPct val="20000"/>
                </a:spcBef>
                <a:buChar char="•"/>
                <a:defRPr>
                  <a:solidFill>
                    <a:srgbClr val="000099"/>
                  </a:solidFill>
                  <a:latin typeface="Arial" panose="020B0604020202020204" pitchFamily="34" charset="0"/>
                </a:defRPr>
              </a:lvl3pPr>
              <a:lvl4pPr marL="1600200" indent="-228600" algn="just">
                <a:spcBef>
                  <a:spcPct val="20000"/>
                </a:spcBef>
                <a:buChar char="–"/>
                <a:defRPr sz="1600">
                  <a:solidFill>
                    <a:srgbClr val="000099"/>
                  </a:solidFill>
                  <a:latin typeface="Arial" panose="020B0604020202020204" pitchFamily="34" charset="0"/>
                </a:defRPr>
              </a:lvl4pPr>
              <a:lvl5pPr marL="2057400" indent="-228600" algn="just">
                <a:spcBef>
                  <a:spcPct val="20000"/>
                </a:spcBef>
                <a:buChar char="»"/>
                <a:defRPr sz="1600">
                  <a:solidFill>
                    <a:srgbClr val="000099"/>
                  </a:solidFill>
                  <a:latin typeface="Arial" panose="020B0604020202020204" pitchFamily="34" charset="0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0099"/>
                  </a:solidFill>
                  <a:latin typeface="Arial" panose="020B0604020202020204" pitchFamily="34" charset="0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0099"/>
                  </a:solidFill>
                  <a:latin typeface="Arial" panose="020B0604020202020204" pitchFamily="34" charset="0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0099"/>
                  </a:solidFill>
                  <a:latin typeface="Arial" panose="020B0604020202020204" pitchFamily="34" charset="0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0099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pt-BR" altLang="en-US" sz="2000">
                  <a:solidFill>
                    <a:srgbClr val="777777"/>
                  </a:solidFill>
                </a:rPr>
                <a:t>#$r%</a:t>
              </a:r>
            </a:p>
          </p:txBody>
        </p:sp>
      </p:grpSp>
      <p:sp>
        <p:nvSpPr>
          <p:cNvPr id="10244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685800" y="1379538"/>
            <a:ext cx="7772400" cy="3344862"/>
          </a:xfrm>
        </p:spPr>
        <p:txBody>
          <a:bodyPr/>
          <a:lstStyle/>
          <a:p>
            <a:pPr eaLnBrk="1" hangingPunct="1"/>
            <a:r>
              <a:rPr lang="pt-BR" altLang="en-US" sz="2400" b="1"/>
              <a:t>Confidencialidade de dados</a:t>
            </a:r>
            <a:r>
              <a:rPr lang="pt-BR" altLang="en-US" sz="2400"/>
              <a:t>: garantia de que qualquer </a:t>
            </a:r>
            <a:r>
              <a:rPr lang="pt-BR" altLang="en-US" sz="2400" i="1"/>
              <a:t>informação </a:t>
            </a:r>
            <a:r>
              <a:rPr lang="pt-BR" altLang="en-US" sz="2400"/>
              <a:t>armazenada num sistema de computação ou transmitida via rede seja </a:t>
            </a:r>
            <a:r>
              <a:rPr lang="pt-BR" altLang="en-US" sz="2400" i="1"/>
              <a:t>revelada somente a usuários devidamente autorizados</a:t>
            </a:r>
            <a:r>
              <a:rPr lang="pt-BR" altLang="en-US" sz="2400"/>
              <a:t>.</a:t>
            </a:r>
          </a:p>
          <a:p>
            <a:pPr eaLnBrk="1" hangingPunct="1"/>
            <a:r>
              <a:rPr lang="pt-BR" altLang="en-US" sz="2400"/>
              <a:t>Observação: </a:t>
            </a:r>
            <a:r>
              <a:rPr lang="pt-BR" altLang="en-US" sz="2400" i="1"/>
              <a:t>informação</a:t>
            </a:r>
            <a:r>
              <a:rPr lang="pt-BR" altLang="en-US" sz="2400"/>
              <a:t> </a:t>
            </a:r>
            <a:r>
              <a:rPr lang="pt-BR" altLang="en-US" sz="2400">
                <a:cs typeface="Times New Roman" panose="02020603050405020304" pitchFamily="18" charset="0"/>
              </a:rPr>
              <a:t>≠</a:t>
            </a:r>
            <a:r>
              <a:rPr lang="pt-BR" altLang="en-US" sz="2400"/>
              <a:t> </a:t>
            </a:r>
            <a:r>
              <a:rPr lang="pt-BR" altLang="en-US" sz="2400" i="1"/>
              <a:t>dado</a:t>
            </a:r>
            <a:r>
              <a:rPr lang="pt-BR" altLang="en-US" sz="2400"/>
              <a:t> (representação da informação).</a:t>
            </a:r>
          </a:p>
          <a:p>
            <a:pPr lvl="1" eaLnBrk="1" hangingPunct="1"/>
            <a:r>
              <a:rPr lang="pt-BR" altLang="en-US" sz="2000"/>
              <a:t>Um dado pode estar acessível a qualquer entidade e mesmo assim não revelar a informação que ele contém.</a:t>
            </a:r>
          </a:p>
        </p:txBody>
      </p:sp>
    </p:spTree>
    <p:extLst>
      <p:ext uri="{BB962C8B-B14F-4D97-AF65-F5344CB8AC3E}">
        <p14:creationId xmlns:p14="http://schemas.microsoft.com/office/powerpoint/2010/main" val="29851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en-US"/>
              <a:t>Integridade</a:t>
            </a:r>
            <a:endParaRPr lang="pt-BR" altLang="en-US" noProof="1"/>
          </a:p>
        </p:txBody>
      </p:sp>
      <p:pic>
        <p:nvPicPr>
          <p:cNvPr id="278532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4868863"/>
            <a:ext cx="1350962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38496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pt-BR" altLang="en-US" dirty="0"/>
              <a:t>Possibilidade de </a:t>
            </a:r>
            <a:r>
              <a:rPr lang="pt-BR" altLang="en-US" b="1" dirty="0"/>
              <a:t>verificar a consistência</a:t>
            </a:r>
            <a:r>
              <a:rPr lang="pt-BR" altLang="en-US" dirty="0"/>
              <a:t> da informação contida nos dados, impedindo que seja </a:t>
            </a:r>
            <a:r>
              <a:rPr lang="pt-BR" altLang="en-US" b="1" dirty="0"/>
              <a:t>alterada</a:t>
            </a:r>
            <a:r>
              <a:rPr lang="pt-BR" altLang="en-US" dirty="0"/>
              <a:t> indevidamente de </a:t>
            </a:r>
            <a:r>
              <a:rPr lang="pt-BR" altLang="en-US" b="1" dirty="0"/>
              <a:t>maneira imperceptível</a:t>
            </a:r>
            <a:r>
              <a:rPr lang="pt-BR" altLang="en-US" dirty="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pt-BR" altLang="en-US" dirty="0"/>
              <a:t>Detalhe: o serviço de integridade </a:t>
            </a:r>
            <a:r>
              <a:rPr lang="pt-BR" altLang="en-US" i="1" dirty="0"/>
              <a:t>não</a:t>
            </a:r>
            <a:r>
              <a:rPr lang="pt-BR" altLang="en-US" dirty="0"/>
              <a:t> garante que os dados não sejam alterados. A garantia efetiva é que, se os dados forem alterados sem autorização, a alteração será sempre </a:t>
            </a:r>
            <a:r>
              <a:rPr lang="pt-BR" altLang="en-US" i="1" dirty="0"/>
              <a:t>detectada</a:t>
            </a:r>
            <a:r>
              <a:rPr lang="pt-BR" alt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485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8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en-US"/>
              <a:t>Autenticidade</a:t>
            </a:r>
          </a:p>
        </p:txBody>
      </p:sp>
      <p:pic>
        <p:nvPicPr>
          <p:cNvPr id="2795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538" y="4627563"/>
            <a:ext cx="2938462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5364" name="Object 5"/>
          <p:cNvGraphicFramePr>
            <a:graphicFrameLocks noChangeAspect="1"/>
          </p:cNvGraphicFramePr>
          <p:nvPr/>
        </p:nvGraphicFramePr>
        <p:xfrm>
          <a:off x="5410200" y="5035550"/>
          <a:ext cx="241300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42857" imgH="714286" progId="Paint.Picture">
                  <p:embed/>
                </p:oleObj>
              </mc:Choice>
              <mc:Fallback>
                <p:oleObj name="Bitmap Image" r:id="rId4" imgW="542857" imgH="714286" progId="Paint.Picture">
                  <p:embed/>
                  <p:pic>
                    <p:nvPicPr>
                      <p:cNvPr id="1536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EFEFE"/>
                          </a:clrFrom>
                          <a:clrTo>
                            <a:srgbClr val="FEFEFE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5035550"/>
                        <a:ext cx="241300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BE7D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5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989888" cy="36337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pt-BR" altLang="en-US" dirty="0"/>
              <a:t>Garantia de que a origem ou o originador da mensagem seja </a:t>
            </a:r>
            <a:r>
              <a:rPr lang="pt-BR" altLang="en-US" b="1" dirty="0"/>
              <a:t>corretamente identificado</a:t>
            </a:r>
            <a:r>
              <a:rPr lang="pt-BR" altLang="en-US" i="1" dirty="0"/>
              <a:t> </a:t>
            </a:r>
            <a:r>
              <a:rPr lang="pt-BR" altLang="en-US" dirty="0"/>
              <a:t>pelo seu destinatário.</a:t>
            </a:r>
          </a:p>
          <a:p>
            <a:pPr eaLnBrk="1" hangingPunct="1">
              <a:lnSpc>
                <a:spcPct val="90000"/>
              </a:lnSpc>
            </a:pPr>
            <a:r>
              <a:rPr lang="pt-BR" altLang="en-US" dirty="0"/>
              <a:t>A verificação de autenticidade é necessária após todo processo de identificação, seja de um usuário para um sistema, de um sistema para o usuário ou de um sistema para outro sistema.</a:t>
            </a:r>
          </a:p>
        </p:txBody>
      </p:sp>
    </p:spTree>
    <p:extLst>
      <p:ext uri="{BB962C8B-B14F-4D97-AF65-F5344CB8AC3E}">
        <p14:creationId xmlns:p14="http://schemas.microsoft.com/office/powerpoint/2010/main" val="32286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9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en-US"/>
              <a:t>Irretratabilidade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pt-BR" altLang="en-US" dirty="0"/>
              <a:t>O originador e o destinatário das informações </a:t>
            </a:r>
            <a:r>
              <a:rPr lang="pt-BR" altLang="en-US" b="1" dirty="0"/>
              <a:t>não podem negar a sua transmissão, recepção ou posse</a:t>
            </a:r>
            <a:r>
              <a:rPr lang="pt-BR" altLang="en-US" dirty="0"/>
              <a:t>.</a:t>
            </a:r>
          </a:p>
          <a:p>
            <a:pPr lvl="1" eaLnBrk="1" hangingPunct="1">
              <a:lnSpc>
                <a:spcPct val="90000"/>
              </a:lnSpc>
            </a:pPr>
            <a:r>
              <a:rPr lang="pt-BR" altLang="en-US" dirty="0"/>
              <a:t>Obs.: ausência de serviço pode ser requisito de segurança (negação plausível)</a:t>
            </a:r>
          </a:p>
          <a:p>
            <a:pPr eaLnBrk="1" hangingPunct="1"/>
            <a:r>
              <a:rPr lang="pt-BR" altLang="en-US" dirty="0"/>
              <a:t>Relacionado a </a:t>
            </a:r>
            <a:r>
              <a:rPr lang="pt-BR" altLang="en-US" i="1" dirty="0"/>
              <a:t>assinaturas digitais</a:t>
            </a:r>
            <a:r>
              <a:rPr lang="pt-BR" altLang="en-US" dirty="0"/>
              <a:t>. </a:t>
            </a:r>
          </a:p>
          <a:p>
            <a:pPr lvl="1" eaLnBrk="1" hangingPunct="1"/>
            <a:r>
              <a:rPr lang="pt-BR" altLang="en-US" dirty="0"/>
              <a:t>Conceito similar a assinaturas manuais, mas com garantias matemáticas...</a:t>
            </a:r>
          </a:p>
          <a:p>
            <a:pPr eaLnBrk="1" hangingPunct="1">
              <a:lnSpc>
                <a:spcPct val="90000"/>
              </a:lnSpc>
            </a:pPr>
            <a:endParaRPr lang="pt-BR" altLang="en-US" sz="2000" dirty="0"/>
          </a:p>
        </p:txBody>
      </p:sp>
      <p:pic>
        <p:nvPicPr>
          <p:cNvPr id="28160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4592638"/>
            <a:ext cx="2089150" cy="186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614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1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.Introducao">
  <a:themeElements>
    <a:clrScheme name="1.Introduca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.Introduca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pt-B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pt-B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+mj-lt"/>
          </a:defRPr>
        </a:defPPr>
      </a:lstStyle>
    </a:txDef>
  </a:objectDefaults>
  <a:extraClrSchemeLst>
    <a:extraClrScheme>
      <a:clrScheme name="1.Introduca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.Introduca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.Introduca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.Introduca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.Introduca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.Introduca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.Introduca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.Introduca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.Introduca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.Introduca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.Introduca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.Introduca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4018</TotalTime>
  <Words>1326</Words>
  <Application>Microsoft Office PowerPoint</Application>
  <PresentationFormat>On-screen Show (4:3)</PresentationFormat>
  <Paragraphs>175</Paragraphs>
  <Slides>23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Monotype Corsiva</vt:lpstr>
      <vt:lpstr>Times New Roman</vt:lpstr>
      <vt:lpstr>Ubuntu</vt:lpstr>
      <vt:lpstr>Ubuntu Light</vt:lpstr>
      <vt:lpstr>Ubuntu Medium</vt:lpstr>
      <vt:lpstr>1.Introducao</vt:lpstr>
      <vt:lpstr>Bitmap Image</vt:lpstr>
      <vt:lpstr>Programação Segura</vt:lpstr>
      <vt:lpstr>Conteúdo do curso</vt:lpstr>
      <vt:lpstr>Motivação</vt:lpstr>
      <vt:lpstr>Objetivos desta aula</vt:lpstr>
      <vt:lpstr>Disponibilidade</vt:lpstr>
      <vt:lpstr>Confidencialidade</vt:lpstr>
      <vt:lpstr>Integridade</vt:lpstr>
      <vt:lpstr>Autenticidade</vt:lpstr>
      <vt:lpstr>Irretratabilidade</vt:lpstr>
      <vt:lpstr>Autenticidade vs. Irretratabilidade</vt:lpstr>
      <vt:lpstr>Autenticidade vs. Irretratabilidade</vt:lpstr>
      <vt:lpstr>Criptografia: princípios básicos</vt:lpstr>
      <vt:lpstr>Para que serve criptografia?</vt:lpstr>
      <vt:lpstr>Algoritmos Criptográficos</vt:lpstr>
      <vt:lpstr>Criptografia moderna</vt:lpstr>
      <vt:lpstr>Ataque de força bruta: exemplo</vt:lpstr>
      <vt:lpstr>Programação Segura</vt:lpstr>
      <vt:lpstr>Referências</vt:lpstr>
      <vt:lpstr>Apêndice: Exemplos de Ataques vs. Serviços</vt:lpstr>
      <vt:lpstr>Interceptação</vt:lpstr>
      <vt:lpstr>Interrupção</vt:lpstr>
      <vt:lpstr>Modificação</vt:lpstr>
      <vt:lpstr>Fabricação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Segurança em Redes I</dc:title>
  <dc:subject>Cifras Simétricas</dc:subject>
  <dc:creator>Marcos Simplicio</dc:creator>
  <cp:keywords>segurança, gerenciamento</cp:keywords>
  <cp:lastModifiedBy>Eduardo Lopes Cominetti</cp:lastModifiedBy>
  <cp:revision>758</cp:revision>
  <cp:lastPrinted>2015-09-11T16:06:00Z</cp:lastPrinted>
  <dcterms:created xsi:type="dcterms:W3CDTF">2002-05-26T13:17:00Z</dcterms:created>
  <dcterms:modified xsi:type="dcterms:W3CDTF">2022-10-24T20:47:50Z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1046-11.2.0.8970</vt:lpwstr>
  </property>
</Properties>
</file>